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28"/>
  </p:notesMasterIdLst>
  <p:handoutMasterIdLst>
    <p:handoutMasterId r:id="rId129"/>
  </p:handoutMasterIdLst>
  <p:sldIdLst>
    <p:sldId id="256" r:id="rId2"/>
    <p:sldId id="652" r:id="rId3"/>
    <p:sldId id="655" r:id="rId4"/>
    <p:sldId id="658" r:id="rId5"/>
    <p:sldId id="257" r:id="rId6"/>
    <p:sldId id="267" r:id="rId7"/>
    <p:sldId id="268" r:id="rId8"/>
    <p:sldId id="259" r:id="rId9"/>
    <p:sldId id="286" r:id="rId10"/>
    <p:sldId id="287" r:id="rId11"/>
    <p:sldId id="340" r:id="rId12"/>
    <p:sldId id="288" r:id="rId13"/>
    <p:sldId id="260" r:id="rId14"/>
    <p:sldId id="261" r:id="rId15"/>
    <p:sldId id="262" r:id="rId16"/>
    <p:sldId id="263" r:id="rId17"/>
    <p:sldId id="656" r:id="rId18"/>
    <p:sldId id="657" r:id="rId19"/>
    <p:sldId id="659" r:id="rId20"/>
    <p:sldId id="627" r:id="rId21"/>
    <p:sldId id="541" r:id="rId22"/>
    <p:sldId id="542" r:id="rId23"/>
    <p:sldId id="543" r:id="rId24"/>
    <p:sldId id="544" r:id="rId25"/>
    <p:sldId id="545" r:id="rId26"/>
    <p:sldId id="546" r:id="rId27"/>
    <p:sldId id="549" r:id="rId28"/>
    <p:sldId id="547" r:id="rId29"/>
    <p:sldId id="551" r:id="rId30"/>
    <p:sldId id="550" r:id="rId31"/>
    <p:sldId id="552" r:id="rId32"/>
    <p:sldId id="553" r:id="rId33"/>
    <p:sldId id="554" r:id="rId34"/>
    <p:sldId id="555" r:id="rId35"/>
    <p:sldId id="558" r:id="rId36"/>
    <p:sldId id="559" r:id="rId37"/>
    <p:sldId id="556" r:id="rId38"/>
    <p:sldId id="557" r:id="rId39"/>
    <p:sldId id="561" r:id="rId40"/>
    <p:sldId id="631" r:id="rId41"/>
    <p:sldId id="632" r:id="rId42"/>
    <p:sldId id="633" r:id="rId43"/>
    <p:sldId id="562" r:id="rId44"/>
    <p:sldId id="660" r:id="rId45"/>
    <p:sldId id="628" r:id="rId46"/>
    <p:sldId id="630" r:id="rId47"/>
    <p:sldId id="567" r:id="rId48"/>
    <p:sldId id="568" r:id="rId49"/>
    <p:sldId id="569" r:id="rId50"/>
    <p:sldId id="570" r:id="rId51"/>
    <p:sldId id="572" r:id="rId52"/>
    <p:sldId id="642" r:id="rId53"/>
    <p:sldId id="644" r:id="rId54"/>
    <p:sldId id="645" r:id="rId55"/>
    <p:sldId id="646" r:id="rId56"/>
    <p:sldId id="647" r:id="rId57"/>
    <p:sldId id="648" r:id="rId58"/>
    <p:sldId id="649" r:id="rId59"/>
    <p:sldId id="571" r:id="rId60"/>
    <p:sldId id="573" r:id="rId61"/>
    <p:sldId id="563" r:id="rId62"/>
    <p:sldId id="574" r:id="rId63"/>
    <p:sldId id="639" r:id="rId64"/>
    <p:sldId id="576" r:id="rId65"/>
    <p:sldId id="575" r:id="rId66"/>
    <p:sldId id="577" r:id="rId67"/>
    <p:sldId id="578" r:id="rId68"/>
    <p:sldId id="579" r:id="rId69"/>
    <p:sldId id="634" r:id="rId70"/>
    <p:sldId id="581" r:id="rId71"/>
    <p:sldId id="582" r:id="rId72"/>
    <p:sldId id="280" r:id="rId73"/>
    <p:sldId id="281" r:id="rId74"/>
    <p:sldId id="282" r:id="rId75"/>
    <p:sldId id="580" r:id="rId76"/>
    <p:sldId id="586" r:id="rId77"/>
    <p:sldId id="583" r:id="rId78"/>
    <p:sldId id="584" r:id="rId79"/>
    <p:sldId id="585" r:id="rId80"/>
    <p:sldId id="587" r:id="rId81"/>
    <p:sldId id="588" r:id="rId82"/>
    <p:sldId id="589" r:id="rId83"/>
    <p:sldId id="590" r:id="rId84"/>
    <p:sldId id="591" r:id="rId85"/>
    <p:sldId id="592" r:id="rId86"/>
    <p:sldId id="593" r:id="rId87"/>
    <p:sldId id="594" r:id="rId88"/>
    <p:sldId id="595" r:id="rId89"/>
    <p:sldId id="597" r:id="rId90"/>
    <p:sldId id="598" r:id="rId91"/>
    <p:sldId id="650" r:id="rId92"/>
    <p:sldId id="599" r:id="rId93"/>
    <p:sldId id="600" r:id="rId94"/>
    <p:sldId id="601" r:id="rId95"/>
    <p:sldId id="602" r:id="rId96"/>
    <p:sldId id="603" r:id="rId97"/>
    <p:sldId id="604" r:id="rId98"/>
    <p:sldId id="605" r:id="rId99"/>
    <p:sldId id="606" r:id="rId100"/>
    <p:sldId id="607" r:id="rId101"/>
    <p:sldId id="608" r:id="rId102"/>
    <p:sldId id="609" r:id="rId103"/>
    <p:sldId id="610" r:id="rId104"/>
    <p:sldId id="614" r:id="rId105"/>
    <p:sldId id="637" r:id="rId106"/>
    <p:sldId id="638" r:id="rId107"/>
    <p:sldId id="611" r:id="rId108"/>
    <p:sldId id="612" r:id="rId109"/>
    <p:sldId id="613" r:id="rId110"/>
    <p:sldId id="615" r:id="rId111"/>
    <p:sldId id="616" r:id="rId112"/>
    <p:sldId id="617" r:id="rId113"/>
    <p:sldId id="618" r:id="rId114"/>
    <p:sldId id="635" r:id="rId115"/>
    <p:sldId id="651" r:id="rId116"/>
    <p:sldId id="619" r:id="rId117"/>
    <p:sldId id="636" r:id="rId118"/>
    <p:sldId id="620" r:id="rId119"/>
    <p:sldId id="621" r:id="rId120"/>
    <p:sldId id="622" r:id="rId121"/>
    <p:sldId id="623" r:id="rId122"/>
    <p:sldId id="624" r:id="rId123"/>
    <p:sldId id="548" r:id="rId124"/>
    <p:sldId id="653" r:id="rId125"/>
    <p:sldId id="329" r:id="rId126"/>
    <p:sldId id="625" r:id="rId12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6740"/>
  </p:normalViewPr>
  <p:slideViewPr>
    <p:cSldViewPr snapToGrid="0" snapToObjects="1">
      <p:cViewPr varScale="1">
        <p:scale>
          <a:sx n="108" d="100"/>
          <a:sy n="108" d="100"/>
        </p:scale>
        <p:origin x="9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2.7777777777777863E-2</c:v>
                </c:pt>
                <c:pt idx="1">
                  <c:v>5.5555555555555469E-2</c:v>
                </c:pt>
                <c:pt idx="2">
                  <c:v>8.3333333333333454E-2</c:v>
                </c:pt>
                <c:pt idx="3">
                  <c:v>0.11111111111111116</c:v>
                </c:pt>
                <c:pt idx="4">
                  <c:v>0.1388888888888889</c:v>
                </c:pt>
                <c:pt idx="5">
                  <c:v>0.16666666666666669</c:v>
                </c:pt>
                <c:pt idx="6">
                  <c:v>0.1388888888888889</c:v>
                </c:pt>
                <c:pt idx="7">
                  <c:v>0.11111111111111116</c:v>
                </c:pt>
                <c:pt idx="8">
                  <c:v>8.3333333333333454E-2</c:v>
                </c:pt>
                <c:pt idx="9">
                  <c:v>5.5555555555555469E-2</c:v>
                </c:pt>
                <c:pt idx="10">
                  <c:v>2.7777777777777863E-2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1-7B4D-A51E-B066EA612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4471552"/>
        <c:axId val="104506496"/>
      </c:barChart>
      <c:catAx>
        <c:axId val="1044715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Sum of Two Dice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4506496"/>
        <c:crosses val="autoZero"/>
        <c:auto val="1"/>
        <c:lblAlgn val="ctr"/>
        <c:lblOffset val="100"/>
        <c:noMultiLvlLbl val="0"/>
      </c:catAx>
      <c:valAx>
        <c:axId val="1045064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Probability of Occurrence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44715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21B2-F47C-5140-B62D-A148825BAF09}" type="datetimeFigureOut">
              <a:rPr lang="en-US" smtClean="0"/>
              <a:t>5/8/25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8AA55-68E1-A846-A976-61C40067A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3016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BEAF6-FC1E-104A-A99E-126F2213145A}" type="datetimeFigureOut">
              <a:rPr lang="en-US" smtClean="0"/>
              <a:t>5/8/25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C8A81-0EEA-C440-BAF0-F3164D4F1D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0729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xponent" TargetMode="External"/><Relationship Id="rId3" Type="http://schemas.openxmlformats.org/officeDocument/2006/relationships/hyperlink" Target="https://en.wikipedia.org/wiki/Bit" TargetMode="External"/><Relationship Id="rId7" Type="http://schemas.openxmlformats.org/officeDocument/2006/relationships/hyperlink" Target="https://en.wikipedia.org/wiki/Exponentiation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verse_operation" TargetMode="External"/><Relationship Id="rId5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s://en.wikipedia.org/wiki/Shannon_(unit)" TargetMode="External"/><Relationship Id="rId9" Type="http://schemas.openxmlformats.org/officeDocument/2006/relationships/hyperlink" Target="https://en.wikipedia.org/wiki/Base_(exponentiation)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097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7EA77-8099-4109-A32E-F1CCBBC7F08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14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7EA77-8099-4109-A32E-F1CCBBC7F08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45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7EA77-8099-4109-A32E-F1CCBBC7F08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3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</a:t>
            </a:r>
            <a:r>
              <a:rPr lang="en-CA" dirty="0" err="1"/>
              <a:t>en.wikipedia.org</a:t>
            </a:r>
            <a:r>
              <a:rPr lang="en-CA" dirty="0"/>
              <a:t>/wiki/Self-information</a:t>
            </a:r>
          </a:p>
          <a:p>
            <a:endParaRPr lang="en-CA" dirty="0"/>
          </a:p>
          <a:p>
            <a:r>
              <a:rPr lang="en-CA" dirty="0"/>
              <a:t>https://</a:t>
            </a:r>
            <a:r>
              <a:rPr lang="en-CA" dirty="0" err="1"/>
              <a:t>en.wikipedia.org</a:t>
            </a:r>
            <a:r>
              <a:rPr lang="en-CA" dirty="0"/>
              <a:t>/wiki/Entropy_(</a:t>
            </a:r>
            <a:r>
              <a:rPr lang="en-CA" dirty="0" err="1"/>
              <a:t>information_theory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2019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</a:t>
            </a:r>
            <a:r>
              <a:rPr lang="en-CA" dirty="0" err="1"/>
              <a:t>en.wikipedia.org</a:t>
            </a:r>
            <a:r>
              <a:rPr lang="en-CA" dirty="0"/>
              <a:t>/wiki/ID3_algorithm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211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gerardnico.com</a:t>
            </a:r>
            <a:r>
              <a:rPr lang="it-IT" dirty="0"/>
              <a:t>/</a:t>
            </a:r>
            <a:r>
              <a:rPr lang="it-IT" dirty="0" err="1"/>
              <a:t>data_mining</a:t>
            </a:r>
            <a:r>
              <a:rPr lang="it-IT" dirty="0"/>
              <a:t>/</a:t>
            </a:r>
            <a:r>
              <a:rPr lang="it-IT" dirty="0" err="1"/>
              <a:t>overfitting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4249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citeseerx.ist.psu.edu</a:t>
            </a:r>
            <a:r>
              <a:rPr lang="en-CA" dirty="0"/>
              <a:t>/</a:t>
            </a:r>
            <a:r>
              <a:rPr lang="en-CA" dirty="0" err="1"/>
              <a:t>viewdoc</a:t>
            </a:r>
            <a:r>
              <a:rPr lang="en-CA" dirty="0"/>
              <a:t>/</a:t>
            </a:r>
            <a:r>
              <a:rPr lang="en-CA" dirty="0" err="1"/>
              <a:t>download?doi</a:t>
            </a:r>
            <a:r>
              <a:rPr lang="en-CA" dirty="0"/>
              <a:t>=10.1.1.89.6556&amp;rep=rep1&amp;type=</a:t>
            </a:r>
            <a:r>
              <a:rPr lang="en-CA" dirty="0" err="1"/>
              <a:t>pdf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www.cs.cmu.edu</a:t>
            </a:r>
            <a:r>
              <a:rPr lang="en-CA" dirty="0"/>
              <a:t>/~</a:t>
            </a:r>
            <a:r>
              <a:rPr lang="en-CA" dirty="0" err="1"/>
              <a:t>guestrin</a:t>
            </a:r>
            <a:r>
              <a:rPr lang="en-CA" dirty="0"/>
              <a:t>/Class/10701-S05/slides/DTrees-MDL-Boosting-2-9-05.pdf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1448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citeseerx.ist.psu.edu</a:t>
            </a:r>
            <a:r>
              <a:rPr lang="en-CA" dirty="0"/>
              <a:t>/</a:t>
            </a:r>
            <a:r>
              <a:rPr lang="en-CA" dirty="0" err="1"/>
              <a:t>viewdoc</a:t>
            </a:r>
            <a:r>
              <a:rPr lang="en-CA" dirty="0"/>
              <a:t>/</a:t>
            </a:r>
            <a:r>
              <a:rPr lang="en-CA" dirty="0" err="1"/>
              <a:t>download?doi</a:t>
            </a:r>
            <a:r>
              <a:rPr lang="en-CA" dirty="0"/>
              <a:t>=10.1.1.89.6556&amp;rep=rep1&amp;type=</a:t>
            </a:r>
            <a:r>
              <a:rPr lang="en-CA" dirty="0" err="1"/>
              <a:t>pdf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www.cs.cmu.edu</a:t>
            </a:r>
            <a:r>
              <a:rPr lang="en-CA" dirty="0"/>
              <a:t>/~</a:t>
            </a:r>
            <a:r>
              <a:rPr lang="en-CA" dirty="0" err="1"/>
              <a:t>guestrin</a:t>
            </a:r>
            <a:r>
              <a:rPr lang="en-CA" dirty="0"/>
              <a:t>/Class/10701-S05/slides/DTrees-MDL-Boosting-2-9-05.pdf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1448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See more</a:t>
            </a:r>
            <a:r>
              <a:rPr lang="en-CA" baseline="0" dirty="0"/>
              <a:t> slides here: http://</a:t>
            </a:r>
            <a:r>
              <a:rPr lang="en-CA" baseline="0" dirty="0" err="1"/>
              <a:t>www.cs.cmu.edu</a:t>
            </a:r>
            <a:r>
              <a:rPr lang="en-CA" baseline="0" dirty="0"/>
              <a:t>/~</a:t>
            </a:r>
            <a:r>
              <a:rPr lang="en-CA" baseline="0" dirty="0" err="1"/>
              <a:t>guestrin</a:t>
            </a:r>
            <a:r>
              <a:rPr lang="en-CA" baseline="0" dirty="0"/>
              <a:t>/Class/10701-S05/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597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logarithm of the probability distribution is useful as a measure of entropy because it is additive for independent sources. For instance, the entropy of a fair coin toss is 1 bit, and the entropy of </a:t>
            </a:r>
            <a:r>
              <a:rPr lang="en-US" i="1" dirty="0"/>
              <a:t>m</a:t>
            </a:r>
            <a:r>
              <a:rPr lang="en-US" dirty="0"/>
              <a:t> tosses is </a:t>
            </a:r>
            <a:r>
              <a:rPr lang="en-US" i="1" dirty="0"/>
              <a:t>m</a:t>
            </a:r>
            <a:r>
              <a:rPr lang="en-US" dirty="0"/>
              <a:t> bits. In a straightforward representation, log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bits are needed to represent a variable that can take one of </a:t>
            </a:r>
            <a:r>
              <a:rPr lang="en-US" i="1" dirty="0"/>
              <a:t>n</a:t>
            </a:r>
            <a:r>
              <a:rPr lang="en-US" dirty="0"/>
              <a:t> values if </a:t>
            </a:r>
            <a:r>
              <a:rPr lang="en-US" i="1" dirty="0"/>
              <a:t>n</a:t>
            </a:r>
            <a:r>
              <a:rPr lang="en-US" dirty="0"/>
              <a:t> is a power of 2.</a:t>
            </a:r>
          </a:p>
          <a:p>
            <a:endParaRPr lang="en-US" dirty="0"/>
          </a:p>
          <a:p>
            <a:r>
              <a:rPr lang="en-US" dirty="0"/>
              <a:t>Information entropy is typically measured in </a:t>
            </a:r>
            <a:r>
              <a:rPr lang="en-US" dirty="0">
                <a:hlinkClick r:id="rId3" tooltip="Bit"/>
              </a:rPr>
              <a:t>bits</a:t>
            </a:r>
            <a:r>
              <a:rPr lang="en-US" dirty="0"/>
              <a:t> (alternatively called "</a:t>
            </a:r>
            <a:r>
              <a:rPr lang="en-US" dirty="0">
                <a:hlinkClick r:id="rId4" tooltip="Shannon (unit)"/>
              </a:rPr>
              <a:t>shannons</a:t>
            </a:r>
            <a:r>
              <a:rPr lang="en-US" dirty="0"/>
              <a:t>”).</a:t>
            </a:r>
          </a:p>
          <a:p>
            <a:endParaRPr lang="en-US" dirty="0"/>
          </a:p>
          <a:p>
            <a:r>
              <a:rPr lang="en-US" dirty="0"/>
              <a:t>NOTE: In </a:t>
            </a:r>
            <a:r>
              <a:rPr lang="en-US" dirty="0">
                <a:hlinkClick r:id="rId5" tooltip="Mathematics"/>
              </a:rPr>
              <a:t>mathematics</a:t>
            </a:r>
            <a:r>
              <a:rPr lang="en-US" dirty="0"/>
              <a:t>, the </a:t>
            </a:r>
            <a:r>
              <a:rPr lang="en-US" b="1" dirty="0"/>
              <a:t>logarithm</a:t>
            </a:r>
            <a:r>
              <a:rPr lang="en-US" dirty="0"/>
              <a:t> is the </a:t>
            </a:r>
            <a:r>
              <a:rPr lang="en-US" dirty="0">
                <a:hlinkClick r:id="rId6" tooltip="Inverse operation"/>
              </a:rPr>
              <a:t>inverse operation</a:t>
            </a:r>
            <a:r>
              <a:rPr lang="en-US" dirty="0"/>
              <a:t> to </a:t>
            </a:r>
            <a:r>
              <a:rPr lang="en-US" dirty="0">
                <a:hlinkClick r:id="rId7" tooltip="Exponentiation"/>
              </a:rPr>
              <a:t>exponentiation</a:t>
            </a:r>
            <a:r>
              <a:rPr lang="en-US" dirty="0"/>
              <a:t>, just as division is the inverse of multiplication. That means the logarithm of a number is the </a:t>
            </a:r>
            <a:r>
              <a:rPr lang="en-US" dirty="0">
                <a:hlinkClick r:id="rId8" tooltip="Exponent"/>
              </a:rPr>
              <a:t>exponent</a:t>
            </a:r>
            <a:r>
              <a:rPr lang="en-US" dirty="0"/>
              <a:t> to which another fixed number, the </a:t>
            </a:r>
            <a:r>
              <a:rPr lang="en-US" i="1" dirty="0">
                <a:hlinkClick r:id="rId9" tooltip="Base (exponentiation)"/>
              </a:rPr>
              <a:t>base</a:t>
            </a:r>
            <a:r>
              <a:rPr lang="en-US" dirty="0"/>
              <a:t>, must be raised to produce that number. In the most simple case the logarithm counts repeated multiplication of the same factor; e.g., since 1000 = 10 × 10 × 10 = 10</a:t>
            </a:r>
            <a:r>
              <a:rPr lang="en-US" baseline="30000" dirty="0"/>
              <a:t>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88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en.wikipedia.org</a:t>
            </a:r>
            <a:r>
              <a:rPr lang="it-IT" dirty="0"/>
              <a:t>/</a:t>
            </a:r>
            <a:r>
              <a:rPr lang="it-IT" dirty="0" err="1"/>
              <a:t>wiki</a:t>
            </a:r>
            <a:r>
              <a:rPr lang="it-IT" dirty="0"/>
              <a:t>/</a:t>
            </a:r>
            <a:r>
              <a:rPr lang="it-IT" dirty="0" err="1"/>
              <a:t>Entropy</a:t>
            </a:r>
            <a:r>
              <a:rPr lang="it-IT" dirty="0"/>
              <a:t>_(</a:t>
            </a:r>
            <a:r>
              <a:rPr lang="it-IT" dirty="0" err="1"/>
              <a:t>information_theory</a:t>
            </a:r>
            <a:r>
              <a:rPr lang="it-IT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06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joint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sources</a:t>
            </a:r>
            <a:r>
              <a:rPr lang="it-IT" dirty="0"/>
              <a:t> of information </a:t>
            </a:r>
            <a:r>
              <a:rPr lang="it-IT" dirty="0" err="1"/>
              <a:t>communicates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information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separately</a:t>
            </a:r>
            <a:r>
              <a:rPr lang="it-IT" dirty="0"/>
              <a:t>. </a:t>
            </a:r>
            <a:r>
              <a:rPr lang="it-IT" dirty="0" err="1"/>
              <a:t>Particularly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the first </a:t>
            </a:r>
            <a:r>
              <a:rPr lang="it-IT" dirty="0" err="1"/>
              <a:t>event</a:t>
            </a:r>
            <a:r>
              <a:rPr lang="it-IT" dirty="0"/>
              <a:t> can </a:t>
            </a:r>
            <a:r>
              <a:rPr lang="it-IT" dirty="0" err="1"/>
              <a:t>yield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 err="1"/>
              <a:t>n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/>
              <a:t>m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i="1" dirty="0" err="1"/>
              <a:t>mn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of the joint </a:t>
            </a:r>
            <a:r>
              <a:rPr lang="it-IT" dirty="0" err="1"/>
              <a:t>event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bits are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encode</a:t>
            </a:r>
            <a:r>
              <a:rPr lang="it-IT" dirty="0"/>
              <a:t> the first </a:t>
            </a:r>
            <a:r>
              <a:rPr lang="it-IT" dirty="0" err="1"/>
              <a:t>value</a:t>
            </a:r>
            <a:r>
              <a:rPr lang="it-IT" dirty="0"/>
              <a:t> and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second</a:t>
            </a:r>
            <a:r>
              <a:rPr lang="it-IT" dirty="0"/>
              <a:t>,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mn</a:t>
            </a:r>
            <a:r>
              <a:rPr lang="it-IT" dirty="0"/>
              <a:t>) =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+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83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joint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sources</a:t>
            </a:r>
            <a:r>
              <a:rPr lang="it-IT" dirty="0"/>
              <a:t> of information </a:t>
            </a:r>
            <a:r>
              <a:rPr lang="it-IT" dirty="0" err="1"/>
              <a:t>communicates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information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separately</a:t>
            </a:r>
            <a:r>
              <a:rPr lang="it-IT" dirty="0"/>
              <a:t>. </a:t>
            </a:r>
            <a:r>
              <a:rPr lang="it-IT" dirty="0" err="1"/>
              <a:t>Particularly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the first </a:t>
            </a:r>
            <a:r>
              <a:rPr lang="it-IT" dirty="0" err="1"/>
              <a:t>event</a:t>
            </a:r>
            <a:r>
              <a:rPr lang="it-IT" dirty="0"/>
              <a:t> can </a:t>
            </a:r>
            <a:r>
              <a:rPr lang="it-IT" dirty="0" err="1"/>
              <a:t>yield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 err="1"/>
              <a:t>n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/>
              <a:t>m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i="1" dirty="0" err="1"/>
              <a:t>mn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of the joint </a:t>
            </a:r>
            <a:r>
              <a:rPr lang="it-IT" dirty="0" err="1"/>
              <a:t>event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bits are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encode</a:t>
            </a:r>
            <a:r>
              <a:rPr lang="it-IT" dirty="0"/>
              <a:t> the first </a:t>
            </a:r>
            <a:r>
              <a:rPr lang="it-IT" dirty="0" err="1"/>
              <a:t>value</a:t>
            </a:r>
            <a:r>
              <a:rPr lang="it-IT" dirty="0"/>
              <a:t> and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second</a:t>
            </a:r>
            <a:r>
              <a:rPr lang="it-IT" dirty="0"/>
              <a:t>,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mn</a:t>
            </a:r>
            <a:r>
              <a:rPr lang="it-IT" dirty="0"/>
              <a:t>) =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+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24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joint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sources</a:t>
            </a:r>
            <a:r>
              <a:rPr lang="it-IT" dirty="0"/>
              <a:t> of information </a:t>
            </a:r>
            <a:r>
              <a:rPr lang="it-IT" dirty="0" err="1"/>
              <a:t>communicates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information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separately</a:t>
            </a:r>
            <a:r>
              <a:rPr lang="it-IT" dirty="0"/>
              <a:t>. </a:t>
            </a:r>
            <a:r>
              <a:rPr lang="it-IT" dirty="0" err="1"/>
              <a:t>Particularly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the first </a:t>
            </a:r>
            <a:r>
              <a:rPr lang="it-IT" dirty="0" err="1"/>
              <a:t>event</a:t>
            </a:r>
            <a:r>
              <a:rPr lang="it-IT" dirty="0"/>
              <a:t> can </a:t>
            </a:r>
            <a:r>
              <a:rPr lang="it-IT" dirty="0" err="1"/>
              <a:t>yield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 err="1"/>
              <a:t>n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/>
              <a:t>m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i="1" dirty="0" err="1"/>
              <a:t>mn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of the joint </a:t>
            </a:r>
            <a:r>
              <a:rPr lang="it-IT" dirty="0" err="1"/>
              <a:t>event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bits are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encode</a:t>
            </a:r>
            <a:r>
              <a:rPr lang="it-IT" dirty="0"/>
              <a:t> the first </a:t>
            </a:r>
            <a:r>
              <a:rPr lang="it-IT" dirty="0" err="1"/>
              <a:t>value</a:t>
            </a:r>
            <a:r>
              <a:rPr lang="it-IT" dirty="0"/>
              <a:t> and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second</a:t>
            </a:r>
            <a:r>
              <a:rPr lang="it-IT" dirty="0"/>
              <a:t>,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mn</a:t>
            </a:r>
            <a:r>
              <a:rPr lang="it-IT" dirty="0"/>
              <a:t>) =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+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504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joint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sources</a:t>
            </a:r>
            <a:r>
              <a:rPr lang="it-IT" dirty="0"/>
              <a:t> of information </a:t>
            </a:r>
            <a:r>
              <a:rPr lang="it-IT" dirty="0" err="1"/>
              <a:t>communicates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information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separately</a:t>
            </a:r>
            <a:r>
              <a:rPr lang="it-IT" dirty="0"/>
              <a:t>. </a:t>
            </a:r>
            <a:r>
              <a:rPr lang="it-IT" dirty="0" err="1"/>
              <a:t>Particularly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the first </a:t>
            </a:r>
            <a:r>
              <a:rPr lang="it-IT" dirty="0" err="1"/>
              <a:t>event</a:t>
            </a:r>
            <a:r>
              <a:rPr lang="it-IT" dirty="0"/>
              <a:t> can </a:t>
            </a:r>
            <a:r>
              <a:rPr lang="it-IT" dirty="0" err="1"/>
              <a:t>yield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 err="1"/>
              <a:t>n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/>
              <a:t>m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i="1" dirty="0" err="1"/>
              <a:t>mn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of the joint </a:t>
            </a:r>
            <a:r>
              <a:rPr lang="it-IT" dirty="0" err="1"/>
              <a:t>event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bits are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encode</a:t>
            </a:r>
            <a:r>
              <a:rPr lang="it-IT" dirty="0"/>
              <a:t> the first </a:t>
            </a:r>
            <a:r>
              <a:rPr lang="it-IT" dirty="0" err="1"/>
              <a:t>value</a:t>
            </a:r>
            <a:r>
              <a:rPr lang="it-IT" dirty="0"/>
              <a:t> and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second</a:t>
            </a:r>
            <a:r>
              <a:rPr lang="it-IT" dirty="0"/>
              <a:t>,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mn</a:t>
            </a:r>
            <a:r>
              <a:rPr lang="it-IT" dirty="0"/>
              <a:t>) =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+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018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en.wikipedia.org</a:t>
            </a:r>
            <a:r>
              <a:rPr lang="it-IT" dirty="0"/>
              <a:t>/</a:t>
            </a:r>
            <a:r>
              <a:rPr lang="it-IT" dirty="0" err="1"/>
              <a:t>wiki</a:t>
            </a:r>
            <a:r>
              <a:rPr lang="it-IT" dirty="0"/>
              <a:t>/</a:t>
            </a:r>
            <a:r>
              <a:rPr lang="it-IT" dirty="0" err="1"/>
              <a:t>Entropy</a:t>
            </a:r>
            <a:r>
              <a:rPr lang="it-IT" dirty="0"/>
              <a:t>_(</a:t>
            </a:r>
            <a:r>
              <a:rPr lang="it-IT" dirty="0" err="1"/>
              <a:t>information_theory</a:t>
            </a:r>
            <a:r>
              <a:rPr lang="it-IT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7926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en.wikipedia.org</a:t>
            </a:r>
            <a:r>
              <a:rPr lang="it-IT" dirty="0"/>
              <a:t>/</a:t>
            </a:r>
            <a:r>
              <a:rPr lang="it-IT" dirty="0" err="1"/>
              <a:t>wiki</a:t>
            </a:r>
            <a:r>
              <a:rPr lang="it-IT" dirty="0"/>
              <a:t>/</a:t>
            </a:r>
            <a:r>
              <a:rPr lang="it-IT" dirty="0" err="1"/>
              <a:t>Entropy</a:t>
            </a:r>
            <a:r>
              <a:rPr lang="it-IT" dirty="0"/>
              <a:t>_(</a:t>
            </a:r>
            <a:r>
              <a:rPr lang="it-IT" dirty="0" err="1"/>
              <a:t>information_theory</a:t>
            </a:r>
            <a:r>
              <a:rPr lang="it-IT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78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1676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59436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noProof="0"/>
              <a:t>Click to edit Master title style</a:t>
            </a:r>
            <a:endParaRPr lang="en-US" noProof="0"/>
          </a:p>
        </p:txBody>
      </p:sp>
      <p:sp>
        <p:nvSpPr>
          <p:cNvPr id="251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914400"/>
          </a:xfrm>
        </p:spPr>
        <p:txBody>
          <a:bodyPr/>
          <a:lstStyle>
            <a:lvl1pPr marL="0" indent="0" algn="ctr">
              <a:buFont typeface="Wingdings" charset="0"/>
              <a:buNone/>
              <a:defRPr sz="18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 lvl="0"/>
            <a:r>
              <a:rPr lang="it-IT" noProof="0"/>
              <a:t>Click to edit Master subtitle style</a:t>
            </a:r>
            <a:endParaRPr lang="en-US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15963" y="6248400"/>
            <a:ext cx="7739062" cy="4572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5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DD7B5FF6-491A-964E-93AB-D57DBC5C53F8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5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CE614AAA-BF25-7148-BDC7-6FE33B59CBAE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2634852D-7B20-6846-A279-78A029B7513C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6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CFEF3ADD-0D33-8644-B368-A30405120092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5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699C865C-6739-4A42-AD40-FB1D738BA492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895494A3-4942-E847-9882-292A17426E8F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42321" y="115888"/>
            <a:ext cx="567848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38250"/>
            <a:ext cx="77724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37300"/>
            <a:ext cx="3360738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06988" y="6337300"/>
            <a:ext cx="3359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  <p:sp>
        <p:nvSpPr>
          <p:cNvPr id="250888" name="Line 8"/>
          <p:cNvSpPr>
            <a:spLocks noChangeShapeType="1"/>
          </p:cNvSpPr>
          <p:nvPr/>
        </p:nvSpPr>
        <p:spPr bwMode="auto">
          <a:xfrm>
            <a:off x="685800" y="6248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0889" name="Line 9"/>
          <p:cNvSpPr>
            <a:spLocks noChangeShapeType="1"/>
          </p:cNvSpPr>
          <p:nvPr/>
        </p:nvSpPr>
        <p:spPr bwMode="auto">
          <a:xfrm>
            <a:off x="685800" y="10541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584252" y="0"/>
            <a:ext cx="2559748" cy="9540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60000"/>
        <a:buFont typeface="Wingdings" charset="0"/>
        <a:buBlip>
          <a:blip r:embed="rId12"/>
        </a:buBlip>
        <a:defRPr sz="2400">
          <a:solidFill>
            <a:schemeClr val="tx2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2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4"/>
        </a:buBlip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oken_ga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eativity" TargetMode="External"/><Relationship Id="rId5" Type="http://schemas.openxmlformats.org/officeDocument/2006/relationships/hyperlink" Target="https://en.wikipedia.org/wiki/Deductive_reasoning" TargetMode="External"/><Relationship Id="rId4" Type="http://schemas.openxmlformats.org/officeDocument/2006/relationships/hyperlink" Target="https://en.wikipedia.org/wiki/Parlour_gam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Decision-tree Learning*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Damian A. Tamburri, Ph.D.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2875" y="6248400"/>
            <a:ext cx="4365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charset="0"/>
              <a:buNone/>
              <a:defRPr sz="18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22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1400" dirty="0"/>
              <a:t>* Some slides courtesy of My course at JADS and CMU-ML 2013-2014 &amp; T. Mitchell.</a:t>
            </a:r>
            <a:br>
              <a:rPr lang="en-US" sz="1400" dirty="0"/>
            </a:br>
            <a:endParaRPr lang="en-US" sz="1400" dirty="0"/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5155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are many possible hypotheses...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our previous dataset, a hypotheses is a conjunction of constraints (imposed values) over attributes (“columns” over dataset), e.g.: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            &lt; ?, ? , ? , ?, ? , ? &gt;</a:t>
            </a:r>
          </a:p>
          <a:p>
            <a:pPr lvl="1"/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4" y="3318157"/>
            <a:ext cx="166582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2139417" y="3454824"/>
            <a:ext cx="967997" cy="4008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3107414" y="3318156"/>
            <a:ext cx="432009" cy="537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3862503" y="3318156"/>
            <a:ext cx="587939" cy="45871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186162" y="3318156"/>
            <a:ext cx="1557082" cy="537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4621240" y="3318157"/>
            <a:ext cx="2151670" cy="5375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 descr="Screen Shot 2018-01-17 at 12.3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2" y="4481271"/>
            <a:ext cx="5648298" cy="1538529"/>
          </a:xfrm>
          <a:prstGeom prst="rect">
            <a:avLst/>
          </a:prstGeom>
        </p:spPr>
      </p:pic>
      <p:sp>
        <p:nvSpPr>
          <p:cNvPr id="18" name="Left Bracket 17"/>
          <p:cNvSpPr/>
          <p:nvPr/>
        </p:nvSpPr>
        <p:spPr bwMode="auto">
          <a:xfrm>
            <a:off x="2563436" y="4481271"/>
            <a:ext cx="364525" cy="1538529"/>
          </a:xfrm>
          <a:prstGeom prst="leftBracke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372" y="4816923"/>
            <a:ext cx="1586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Possible </a:t>
            </a:r>
            <a:br>
              <a:rPr lang="en-CA" dirty="0"/>
            </a:br>
            <a:r>
              <a:rPr lang="en-CA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2732439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Robustness and Noise in ID3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Rigorous deductive reasoning makes noise less likely to affect results, </a:t>
            </a:r>
            <a:r>
              <a:rPr lang="en-CA" i="1" dirty="0"/>
              <a:t>but...</a:t>
            </a:r>
          </a:p>
          <a:p>
            <a:r>
              <a:rPr lang="en-CA" dirty="0"/>
              <a:t>Consider adding a noisy sample in our example, as follows: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26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153" y="2653572"/>
            <a:ext cx="5847221" cy="35584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270125" y="3111500"/>
            <a:ext cx="3444875" cy="25400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971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Robustness and Noise in ID3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happens to our tree?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26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1690650"/>
            <a:ext cx="7429499" cy="4521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904876" y="2184400"/>
            <a:ext cx="3930650" cy="48260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216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Robustness and Noise in ID3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happens to our tree? Is Exposed to </a:t>
            </a:r>
            <a:r>
              <a:rPr lang="en-CA" b="1" dirty="0" err="1"/>
              <a:t>Overfitting</a:t>
            </a:r>
            <a:r>
              <a:rPr lang="en-CA" dirty="0"/>
              <a:t>!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26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674546"/>
            <a:ext cx="7477125" cy="45503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904876" y="2184400"/>
            <a:ext cx="3930650" cy="48260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35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Overfitting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happens to our tree? Is Exposed to </a:t>
            </a:r>
            <a:r>
              <a:rPr lang="en-CA" b="1" dirty="0" err="1"/>
              <a:t>Overfitting</a:t>
            </a:r>
            <a:r>
              <a:rPr lang="en-CA" dirty="0"/>
              <a:t>!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26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7"/>
          <a:stretch/>
        </p:blipFill>
        <p:spPr>
          <a:xfrm>
            <a:off x="3857643" y="2032001"/>
            <a:ext cx="5286357" cy="2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49" y="2063750"/>
            <a:ext cx="4111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Overfitting</a:t>
            </a:r>
            <a:r>
              <a:rPr lang="en-CA" dirty="0"/>
              <a:t> in this context means that ID3 “forces” decision-tree to “explain” “absurd” cases as well...</a:t>
            </a:r>
          </a:p>
        </p:txBody>
      </p:sp>
    </p:spTree>
    <p:extLst>
      <p:ext uri="{BB962C8B-B14F-4D97-AF65-F5344CB8AC3E}">
        <p14:creationId xmlns:p14="http://schemas.microsoft.com/office/powerpoint/2010/main" val="32280912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Overfitting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38250"/>
            <a:ext cx="4759325" cy="4781550"/>
          </a:xfrm>
        </p:spPr>
        <p:txBody>
          <a:bodyPr/>
          <a:lstStyle/>
          <a:p>
            <a:r>
              <a:rPr lang="en-CA" dirty="0"/>
              <a:t>“</a:t>
            </a:r>
            <a:r>
              <a:rPr lang="en-CA" dirty="0" err="1"/>
              <a:t>Overfitting</a:t>
            </a:r>
            <a:r>
              <a:rPr lang="en-CA" dirty="0"/>
              <a:t> means shooting the mosquito with a gun”</a:t>
            </a:r>
          </a:p>
          <a:p>
            <a:pPr marL="0" indent="0">
              <a:buNone/>
            </a:pPr>
            <a:r>
              <a:rPr lang="en-CA" dirty="0"/>
              <a:t>	Cit. </a:t>
            </a:r>
          </a:p>
          <a:p>
            <a:pPr marL="0" indent="0">
              <a:buNone/>
            </a:pPr>
            <a:r>
              <a:rPr lang="en-CA" sz="1800" dirty="0"/>
              <a:t>		a friend of mine which 		shall remain nameless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104</a:t>
            </a:fld>
            <a:r>
              <a:rPr lang="it-IT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2933" t="30128"/>
          <a:stretch/>
        </p:blipFill>
        <p:spPr>
          <a:xfrm>
            <a:off x="4714875" y="2559050"/>
            <a:ext cx="4429125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66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5323-0915-6E44-B549-667BA86A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best way to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overfitting</a:t>
            </a:r>
            <a:r>
              <a:rPr lang="it-IT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3A21E-9881-5E40-B0CC-80395CCA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105</a:t>
            </a:fld>
            <a:r>
              <a:rPr lang="it-IT"/>
              <a:t> -</a:t>
            </a:r>
            <a:endParaRPr lang="en-US"/>
          </a:p>
        </p:txBody>
      </p:sp>
      <p:pic>
        <p:nvPicPr>
          <p:cNvPr id="1028" name="Picture 4" descr="https://gerardnico.com/_media/data_mining/bed_overfitting.jpg?w=300&amp;tok=ff7966">
            <a:extLst>
              <a:ext uri="{FF2B5EF4-FFF2-40B4-BE49-F238E27FC236}">
                <a16:creationId xmlns:a16="http://schemas.microsoft.com/office/drawing/2014/main" id="{58BFF80B-1F95-F841-AA7F-442B8BA8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06" y="1249825"/>
            <a:ext cx="7187030" cy="48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950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767A-BC3A-6749-AC50-C4B45D58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Overfitting</a:t>
            </a:r>
            <a:r>
              <a:rPr lang="it-IT" dirty="0"/>
              <a:t>: </a:t>
            </a:r>
            <a:r>
              <a:rPr lang="it-IT" dirty="0" err="1"/>
              <a:t>Quotes</a:t>
            </a:r>
            <a:r>
              <a:rPr lang="it-IT" dirty="0"/>
              <a:t> from the trenches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7862-2B67-EC49-AD6D-9AA01EAF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«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learner</a:t>
            </a:r>
            <a:r>
              <a:rPr lang="it-IT" dirty="0"/>
              <a:t> </a:t>
            </a:r>
            <a:r>
              <a:rPr lang="it-IT" dirty="0" err="1"/>
              <a:t>outputs</a:t>
            </a:r>
            <a:r>
              <a:rPr lang="it-IT" dirty="0"/>
              <a:t> a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100% accurate on the training data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50% accurate on test data, </a:t>
            </a:r>
            <a:r>
              <a:rPr lang="it-IT" dirty="0" err="1"/>
              <a:t>when</a:t>
            </a:r>
            <a:r>
              <a:rPr lang="it-IT" dirty="0"/>
              <a:t> in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output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75% accurate on </a:t>
            </a:r>
            <a:r>
              <a:rPr lang="it-IT" dirty="0" err="1"/>
              <a:t>both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overfit</a:t>
            </a:r>
            <a:r>
              <a:rPr lang="it-IT" dirty="0"/>
              <a:t>.»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5303F-D78C-034F-9BC9-18BE8B70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106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6F0E2-9850-D043-8574-3508813A55E7}"/>
              </a:ext>
            </a:extLst>
          </p:cNvPr>
          <p:cNvSpPr/>
          <p:nvPr/>
        </p:nvSpPr>
        <p:spPr>
          <a:xfrm>
            <a:off x="2286000" y="2828836"/>
            <a:ext cx="685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i="1" dirty="0"/>
              <a:t>Pedro </a:t>
            </a:r>
            <a:r>
              <a:rPr lang="it-IT" sz="2000" i="1" dirty="0" err="1"/>
              <a:t>Domingos</a:t>
            </a:r>
            <a:r>
              <a:rPr lang="it-IT" sz="2000" i="1" dirty="0"/>
              <a:t> – «A </a:t>
            </a:r>
            <a:r>
              <a:rPr lang="it-IT" sz="2000" i="1" dirty="0" err="1"/>
              <a:t>Few</a:t>
            </a:r>
            <a:r>
              <a:rPr lang="it-IT" sz="2000" i="1" dirty="0"/>
              <a:t> </a:t>
            </a:r>
            <a:r>
              <a:rPr lang="it-IT" sz="2000" i="1" dirty="0" err="1"/>
              <a:t>Useful</a:t>
            </a:r>
            <a:r>
              <a:rPr lang="it-IT" sz="2000" i="1" dirty="0"/>
              <a:t> </a:t>
            </a:r>
            <a:r>
              <a:rPr lang="it-IT" sz="2000" i="1" dirty="0" err="1"/>
              <a:t>Things</a:t>
            </a:r>
            <a:r>
              <a:rPr lang="it-IT" sz="2000" i="1" dirty="0"/>
              <a:t> to Know </a:t>
            </a:r>
            <a:r>
              <a:rPr lang="it-IT" sz="2000" i="1" dirty="0" err="1"/>
              <a:t>About</a:t>
            </a:r>
            <a:r>
              <a:rPr lang="it-IT" sz="2000" i="1" dirty="0"/>
              <a:t> Machine Learning», CACM 55(10), 2012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933644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Formally...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107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7" y="1174749"/>
            <a:ext cx="8631433" cy="47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831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Overfitting</a:t>
            </a:r>
            <a:r>
              <a:rPr lang="en-CA" dirty="0"/>
              <a:t> in Decision-Tree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38250"/>
            <a:ext cx="9144000" cy="4781550"/>
          </a:xfrm>
        </p:spPr>
        <p:txBody>
          <a:bodyPr/>
          <a:lstStyle/>
          <a:p>
            <a:r>
              <a:rPr lang="en-CA" dirty="0"/>
              <a:t>Decision-Tree learning is robust </a:t>
            </a:r>
            <a:r>
              <a:rPr lang="en-CA" dirty="0" err="1"/>
              <a:t>w.r.t</a:t>
            </a:r>
            <a:r>
              <a:rPr lang="en-CA" dirty="0"/>
              <a:t>. noisy data, since a result is always obtainable, but is *very* sensible to </a:t>
            </a:r>
            <a:r>
              <a:rPr lang="en-CA" b="1" dirty="0" err="1"/>
              <a:t>overfitting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108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49" y="2095500"/>
            <a:ext cx="677865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488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avoid </a:t>
            </a:r>
            <a:r>
              <a:rPr lang="en-CA" dirty="0" err="1"/>
              <a:t>overfitting</a:t>
            </a:r>
            <a:r>
              <a:rPr lang="en-CA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8" y="1006592"/>
            <a:ext cx="9158309" cy="55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6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are many possible hypotheses...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our previous dataset, a hypotheses is a conjunction of constraints (imposed values) over attributes (“columns” over dataset), e.g.: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            &lt;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&gt;</a:t>
            </a:r>
          </a:p>
          <a:p>
            <a:pPr lvl="1"/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4" y="3318157"/>
            <a:ext cx="166582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2139418" y="3454825"/>
            <a:ext cx="1129551" cy="3220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3107415" y="3318157"/>
            <a:ext cx="75508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4450442" y="3318157"/>
            <a:ext cx="0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950489" y="3318157"/>
            <a:ext cx="792755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479639" y="3318157"/>
            <a:ext cx="1293271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 descr="Screen Shot 2018-01-17 at 12.3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2" y="4481271"/>
            <a:ext cx="5648298" cy="1538529"/>
          </a:xfrm>
          <a:prstGeom prst="rect">
            <a:avLst/>
          </a:prstGeom>
        </p:spPr>
      </p:pic>
      <p:sp>
        <p:nvSpPr>
          <p:cNvPr id="18" name="Left Bracket 17"/>
          <p:cNvSpPr/>
          <p:nvPr/>
        </p:nvSpPr>
        <p:spPr bwMode="auto">
          <a:xfrm>
            <a:off x="2563436" y="4481271"/>
            <a:ext cx="364525" cy="1538529"/>
          </a:xfrm>
          <a:prstGeom prst="leftBracke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372" y="4816923"/>
            <a:ext cx="1586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Possible </a:t>
            </a:r>
            <a:br>
              <a:rPr lang="en-CA" dirty="0"/>
            </a:br>
            <a:r>
              <a:rPr lang="en-CA" dirty="0"/>
              <a:t>Constraints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71323" y="3650274"/>
            <a:ext cx="2827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Is this a hypothesis?</a:t>
            </a:r>
          </a:p>
        </p:txBody>
      </p:sp>
    </p:spTree>
    <p:extLst>
      <p:ext uri="{BB962C8B-B14F-4D97-AF65-F5344CB8AC3E}">
        <p14:creationId xmlns:p14="http://schemas.microsoft.com/office/powerpoint/2010/main" val="2595388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Stop growing when size of tree climbs...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8" y="1006592"/>
            <a:ext cx="9158309" cy="5559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49249" y="2571750"/>
            <a:ext cx="1492251" cy="1730376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799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Stop growing when size of tree climbs...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8" y="1006592"/>
            <a:ext cx="9158309" cy="5559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49250" y="2460625"/>
            <a:ext cx="2428876" cy="1841501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25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Stop growing when size of tree climbs...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8" y="1006592"/>
            <a:ext cx="9158309" cy="5559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49249" y="1920875"/>
            <a:ext cx="4705351" cy="2381251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7250" y="4999335"/>
            <a:ext cx="471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Probably not worth it to get here...</a:t>
            </a:r>
          </a:p>
        </p:txBody>
      </p:sp>
    </p:spTree>
    <p:extLst>
      <p:ext uri="{BB962C8B-B14F-4D97-AF65-F5344CB8AC3E}">
        <p14:creationId xmlns:p14="http://schemas.microsoft.com/office/powerpoint/2010/main" val="3990825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So, what can we do?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30" y="1698625"/>
            <a:ext cx="5115371" cy="3105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875" y="1381125"/>
            <a:ext cx="41751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Grow full tree then prune;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Stop growing when leftover data-split is no longer statistically significant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Trick of the Side-data</a:t>
            </a:r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dirty="0"/>
              <a:t>Measure performance over training data</a:t>
            </a:r>
          </a:p>
          <a:p>
            <a:pPr lvl="1"/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dirty="0"/>
              <a:t>Measure again performance over separate data</a:t>
            </a:r>
          </a:p>
          <a:p>
            <a:pPr lvl="1"/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dirty="0"/>
              <a:t>Use MDL boosting!</a:t>
            </a:r>
          </a:p>
          <a:p>
            <a:pPr marL="800100" lvl="1" indent="-342900">
              <a:buFontTx/>
              <a:buChar char="-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769033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essence...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114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30" y="1698625"/>
            <a:ext cx="5115371" cy="3105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875" y="1381125"/>
            <a:ext cx="41751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Grow full tree then prune;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Stop growing when leftover data-split is no longer statistically significant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Trick of the Side-data</a:t>
            </a:r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dirty="0"/>
              <a:t>Measure performance over training data</a:t>
            </a:r>
          </a:p>
          <a:p>
            <a:pPr lvl="1"/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dirty="0"/>
              <a:t>Measure again performance over separate data</a:t>
            </a:r>
          </a:p>
          <a:p>
            <a:pPr lvl="1"/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b="1" dirty="0"/>
              <a:t>Use MDL boosting!</a:t>
            </a:r>
          </a:p>
          <a:p>
            <a:pPr marL="800100" lvl="1" indent="-342900">
              <a:buFontTx/>
              <a:buChar char="-"/>
            </a:pPr>
            <a:endParaRPr lang="en-CA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41094" y="5631489"/>
            <a:ext cx="3387535" cy="523875"/>
          </a:xfrm>
          <a:prstGeom prst="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622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F341-1CD7-3047-B0AA-677CE01A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Boosting</a:t>
            </a:r>
            <a:r>
              <a:rPr lang="it-IT" dirty="0"/>
              <a:t> in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29D5-670F-EE46-A0A5-E38342CD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boosting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 are machine-</a:t>
            </a:r>
            <a:r>
              <a:rPr lang="it-IT" dirty="0" err="1"/>
              <a:t>learning</a:t>
            </a:r>
            <a:r>
              <a:rPr lang="it-IT" dirty="0"/>
              <a:t> meta-</a:t>
            </a:r>
            <a:r>
              <a:rPr lang="it-IT" dirty="0" err="1"/>
              <a:t>algorithms</a:t>
            </a:r>
            <a:r>
              <a:rPr lang="it-IT" dirty="0"/>
              <a:t>, e.g.,:</a:t>
            </a:r>
          </a:p>
          <a:p>
            <a:pPr lvl="1"/>
            <a:r>
              <a:rPr lang="it-IT" dirty="0" err="1"/>
              <a:t>Majority</a:t>
            </a:r>
            <a:r>
              <a:rPr lang="it-IT" dirty="0"/>
              <a:t> vote;</a:t>
            </a:r>
          </a:p>
          <a:p>
            <a:pPr lvl="1"/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tech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…</a:t>
            </a:r>
          </a:p>
          <a:p>
            <a:endParaRPr lang="it-IT" dirty="0"/>
          </a:p>
          <a:p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primarily</a:t>
            </a:r>
            <a:r>
              <a:rPr lang="it-IT" dirty="0"/>
              <a:t> to reduce </a:t>
            </a:r>
            <a:r>
              <a:rPr lang="it-IT" dirty="0" err="1"/>
              <a:t>bias</a:t>
            </a:r>
            <a:r>
              <a:rPr lang="it-IT" dirty="0"/>
              <a:t> or the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variance</a:t>
            </a:r>
            <a:r>
              <a:rPr lang="it-IT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3870C-A03A-6F48-AC1A-275B8F10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257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Minimum Description Length (MDL)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Min(S</a:t>
            </a:r>
            <a:r>
              <a:rPr lang="en-CA" baseline="-25000" dirty="0"/>
              <a:t>T </a:t>
            </a:r>
            <a:r>
              <a:rPr lang="en-CA" dirty="0"/>
              <a:t>+ </a:t>
            </a:r>
            <a:r>
              <a:rPr lang="en-CA" dirty="0" err="1"/>
              <a:t>S</a:t>
            </a:r>
            <a:r>
              <a:rPr lang="en-CA" baseline="-25000" dirty="0" err="1"/>
              <a:t>miss</a:t>
            </a:r>
            <a:r>
              <a:rPr lang="en-CA" baseline="-25000" dirty="0"/>
              <a:t>(T)</a:t>
            </a:r>
            <a:r>
              <a:rPr lang="en-CA" dirty="0"/>
              <a:t>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116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1130" y="2340918"/>
            <a:ext cx="2038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CA" dirty="0"/>
              <a:t>Size of the tree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606717" y="1238250"/>
            <a:ext cx="376630" cy="523875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8" name="Straight Connector 7"/>
          <p:cNvCxnSpPr>
            <a:cxnSpLocks/>
            <a:stCxn id="5" idx="0"/>
            <a:endCxn id="6" idx="2"/>
          </p:cNvCxnSpPr>
          <p:nvPr/>
        </p:nvCxnSpPr>
        <p:spPr bwMode="auto">
          <a:xfrm flipV="1">
            <a:off x="1190625" y="1762125"/>
            <a:ext cx="604407" cy="57879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>
          <a:xfrm>
            <a:off x="2727005" y="2802583"/>
            <a:ext cx="2813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Size of the misclassification tree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H="1" flipV="1">
            <a:off x="2727005" y="1762125"/>
            <a:ext cx="1064127" cy="115758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2237326" y="1238250"/>
            <a:ext cx="1064674" cy="523875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6249" y="4146123"/>
            <a:ext cx="72707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•"/>
            </a:pPr>
            <a:r>
              <a:rPr lang="en-CA" dirty="0"/>
              <a:t>MDL operates a trade-off between tree-size and training error;</a:t>
            </a:r>
          </a:p>
          <a:p>
            <a:pPr marL="342900" indent="-342900">
              <a:buFontTx/>
              <a:buChar char="•"/>
            </a:pPr>
            <a:endParaRPr lang="en-CA" dirty="0"/>
          </a:p>
          <a:p>
            <a:pPr marL="342900" indent="-342900">
              <a:buFontTx/>
              <a:buChar char="•"/>
            </a:pPr>
            <a:r>
              <a:rPr lang="en-CA" dirty="0"/>
              <a:t>Good choice for post-training improvement;</a:t>
            </a:r>
          </a:p>
          <a:p>
            <a:pPr marL="342900" indent="-342900">
              <a:buFontTx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5761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011" y="115888"/>
            <a:ext cx="5678488" cy="838200"/>
          </a:xfrm>
        </p:spPr>
        <p:txBody>
          <a:bodyPr/>
          <a:lstStyle/>
          <a:p>
            <a:r>
              <a:rPr lang="en-CA" dirty="0"/>
              <a:t>Alternative Boost: Reduced-Error 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16233" cy="47815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Algorithm Design Principles:</a:t>
            </a:r>
          </a:p>
          <a:p>
            <a:r>
              <a:rPr lang="en-US" dirty="0"/>
              <a:t>Prune(X) = removing the </a:t>
            </a:r>
            <a:r>
              <a:rPr lang="en-US" dirty="0" err="1"/>
              <a:t>subtree</a:t>
            </a:r>
            <a:r>
              <a:rPr lang="en-US" dirty="0"/>
              <a:t> at node X, make X a leaf and assign the most common class at X;</a:t>
            </a:r>
          </a:p>
          <a:p>
            <a:endParaRPr lang="en-US" dirty="0"/>
          </a:p>
          <a:p>
            <a:r>
              <a:rPr lang="en-US" dirty="0"/>
              <a:t>X is removed if the resulting tree performs no worse then the original on the validation set*;</a:t>
            </a:r>
          </a:p>
          <a:p>
            <a:endParaRPr lang="en-US" dirty="0"/>
          </a:p>
          <a:p>
            <a:r>
              <a:rPr lang="en-US" dirty="0"/>
              <a:t>X is removed iteratively choosing the node whose removal most increases </a:t>
            </a:r>
            <a:r>
              <a:rPr lang="en-US" dirty="0" err="1"/>
              <a:t>dec.</a:t>
            </a:r>
            <a:r>
              <a:rPr lang="en-US" dirty="0"/>
              <a:t>-tree accuracy on graph;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307542"/>
            <a:ext cx="3534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 red. coincidences and errors </a:t>
            </a:r>
            <a:r>
              <a:rPr lang="en-US" sz="2000" dirty="0">
                <a:sym typeface="Wingdings"/>
              </a:rPr>
              <a:t>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8467020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MDL vs. Reduced-Error 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24" y="1238250"/>
            <a:ext cx="8080375" cy="4781550"/>
          </a:xfrm>
        </p:spPr>
        <p:txBody>
          <a:bodyPr/>
          <a:lstStyle/>
          <a:p>
            <a:r>
              <a:rPr lang="en-CA" dirty="0"/>
              <a:t>Split data into </a:t>
            </a:r>
            <a:r>
              <a:rPr lang="en-CA" b="1" dirty="0">
                <a:latin typeface="Rockwell"/>
                <a:cs typeface="Rockwell"/>
              </a:rPr>
              <a:t>training</a:t>
            </a:r>
            <a:r>
              <a:rPr lang="en-CA" dirty="0"/>
              <a:t> and </a:t>
            </a:r>
            <a:r>
              <a:rPr lang="en-CA" b="1" dirty="0">
                <a:latin typeface="Rockwell"/>
                <a:cs typeface="Rockwell"/>
              </a:rPr>
              <a:t>validation set </a:t>
            </a:r>
            <a:r>
              <a:rPr lang="en-CA" b="1" dirty="0" err="1">
                <a:latin typeface="Rockwell"/>
                <a:cs typeface="Rockwell"/>
              </a:rPr>
              <a:t>V</a:t>
            </a:r>
            <a:r>
              <a:rPr lang="en-CA" b="1" baseline="-25000" dirty="0" err="1">
                <a:latin typeface="Rockwell"/>
                <a:cs typeface="Rockwell"/>
              </a:rPr>
              <a:t>s</a:t>
            </a:r>
            <a:endParaRPr lang="en-CA" b="1" baseline="-25000" dirty="0">
              <a:latin typeface="Rockwell"/>
              <a:cs typeface="Rockwell"/>
            </a:endParaRPr>
          </a:p>
          <a:p>
            <a:pPr marL="0" indent="0">
              <a:buNone/>
            </a:pPr>
            <a:endParaRPr lang="en-CA" b="1" baseline="-25000" dirty="0">
              <a:latin typeface="Rockwell"/>
              <a:cs typeface="Rockwell"/>
            </a:endParaRPr>
          </a:p>
          <a:p>
            <a:pPr marL="0" indent="0">
              <a:buNone/>
            </a:pPr>
            <a:r>
              <a:rPr lang="en-CA" b="1" dirty="0">
                <a:latin typeface="Rockwell"/>
                <a:cs typeface="Rockwell"/>
              </a:rPr>
              <a:t>Repeat{</a:t>
            </a:r>
          </a:p>
          <a:p>
            <a:pPr lvl="1"/>
            <a:r>
              <a:rPr lang="en-CA" dirty="0">
                <a:latin typeface="Rockwell"/>
                <a:cs typeface="Rockwell"/>
              </a:rPr>
              <a:t>Evaluate pruning impact on </a:t>
            </a:r>
            <a:r>
              <a:rPr lang="en-CA" dirty="0" err="1">
                <a:latin typeface="Rockwell"/>
                <a:cs typeface="Rockwell"/>
              </a:rPr>
              <a:t>V</a:t>
            </a:r>
            <a:r>
              <a:rPr lang="en-CA" baseline="-25000" dirty="0" err="1">
                <a:latin typeface="Rockwell"/>
                <a:cs typeface="Rockwell"/>
              </a:rPr>
              <a:t>s</a:t>
            </a:r>
            <a:r>
              <a:rPr lang="en-CA" dirty="0">
                <a:latin typeface="Rockwell"/>
                <a:cs typeface="Rockwell"/>
              </a:rPr>
              <a:t>;</a:t>
            </a:r>
          </a:p>
          <a:p>
            <a:pPr lvl="1"/>
            <a:r>
              <a:rPr lang="en-CA" dirty="0">
                <a:latin typeface="Rockwell"/>
                <a:cs typeface="Rockwell"/>
              </a:rPr>
              <a:t>[Greedy Rule] Remove node that most improves accuracy of </a:t>
            </a:r>
            <a:r>
              <a:rPr lang="en-CA" dirty="0" err="1">
                <a:latin typeface="Rockwell"/>
                <a:cs typeface="Rockwell"/>
              </a:rPr>
              <a:t>V</a:t>
            </a:r>
            <a:r>
              <a:rPr lang="en-CA" baseline="-25000" dirty="0" err="1">
                <a:latin typeface="Rockwell"/>
                <a:cs typeface="Rockwell"/>
              </a:rPr>
              <a:t>s</a:t>
            </a:r>
            <a:r>
              <a:rPr lang="en-CA" dirty="0">
                <a:latin typeface="Rockwell"/>
                <a:cs typeface="Rockwell"/>
              </a:rPr>
              <a:t>;</a:t>
            </a:r>
          </a:p>
          <a:p>
            <a:pPr marL="457200" lvl="1" indent="0">
              <a:buNone/>
            </a:pPr>
            <a:r>
              <a:rPr lang="en-CA" b="1" dirty="0">
                <a:latin typeface="Rockwell"/>
                <a:cs typeface="Rockwell"/>
              </a:rPr>
              <a:t>}</a:t>
            </a:r>
          </a:p>
          <a:p>
            <a:pPr marL="457200" lvl="1" indent="0">
              <a:buNone/>
            </a:pPr>
            <a:r>
              <a:rPr lang="en-CA" b="1" dirty="0">
                <a:latin typeface="Rockwell"/>
                <a:cs typeface="Rockwell"/>
              </a:rPr>
              <a:t>Until </a:t>
            </a:r>
            <a:r>
              <a:rPr lang="en-CA" dirty="0">
                <a:latin typeface="Rockwell"/>
                <a:cs typeface="Rockwell"/>
              </a:rPr>
              <a:t>further pruning is harmful;</a:t>
            </a:r>
            <a:endParaRPr lang="en-CA" b="1" dirty="0">
              <a:latin typeface="Rockwell"/>
              <a:cs typeface="Rockwell"/>
            </a:endParaRPr>
          </a:p>
          <a:p>
            <a:pPr marL="457200" lvl="1" indent="0">
              <a:buNone/>
            </a:pPr>
            <a:endParaRPr lang="en-CA" b="1" dirty="0">
              <a:latin typeface="Rockwell"/>
              <a:cs typeface="Rockwel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79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Reduced-Error Pruning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7.1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088"/>
            <a:ext cx="9144000" cy="568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66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are many possible hypotheses...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our previous dataset, a hypotheses is a conjunction of constraints (imposed values) over attributes (“columns” over dataset), e.g.: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            &lt;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&gt;</a:t>
            </a:r>
          </a:p>
          <a:p>
            <a:pPr lvl="1"/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4" y="3318157"/>
            <a:ext cx="166582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2139418" y="3454825"/>
            <a:ext cx="1129551" cy="3220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3107415" y="3318157"/>
            <a:ext cx="75508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4450442" y="3318157"/>
            <a:ext cx="0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950489" y="3318157"/>
            <a:ext cx="792755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479639" y="3318157"/>
            <a:ext cx="1293271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 descr="Screen Shot 2018-01-17 at 12.3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2" y="4481271"/>
            <a:ext cx="5648298" cy="1538529"/>
          </a:xfrm>
          <a:prstGeom prst="rect">
            <a:avLst/>
          </a:prstGeom>
        </p:spPr>
      </p:pic>
      <p:sp>
        <p:nvSpPr>
          <p:cNvPr id="18" name="Left Bracket 17"/>
          <p:cNvSpPr/>
          <p:nvPr/>
        </p:nvSpPr>
        <p:spPr bwMode="auto">
          <a:xfrm>
            <a:off x="2563436" y="4481271"/>
            <a:ext cx="364525" cy="1538529"/>
          </a:xfrm>
          <a:prstGeom prst="leftBracke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372" y="4816923"/>
            <a:ext cx="1586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Possible </a:t>
            </a:r>
            <a:br>
              <a:rPr lang="en-CA" dirty="0"/>
            </a:br>
            <a:r>
              <a:rPr lang="en-CA" dirty="0"/>
              <a:t>Constraints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71323" y="3650274"/>
            <a:ext cx="3182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</a:rPr>
              <a:t>Yes... It is a *most-specific*</a:t>
            </a:r>
            <a:br>
              <a:rPr lang="en-CA" sz="2000" b="1" dirty="0">
                <a:solidFill>
                  <a:srgbClr val="FF0000"/>
                </a:solidFill>
              </a:rPr>
            </a:br>
            <a:r>
              <a:rPr lang="en-CA" sz="2000" b="1" dirty="0">
                <a:solidFill>
                  <a:srgbClr val="FF0000"/>
                </a:solidFill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24269864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196" y="115888"/>
            <a:ext cx="5045804" cy="838200"/>
          </a:xfrm>
        </p:spPr>
        <p:txBody>
          <a:bodyPr/>
          <a:lstStyle/>
          <a:p>
            <a:r>
              <a:rPr lang="en-CA" dirty="0"/>
              <a:t>Finally... Extracting business rules from decision-trees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7.18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84" y="1095375"/>
            <a:ext cx="6066518" cy="555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22250" y="5905500"/>
            <a:ext cx="2830934" cy="746125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750" y="1381125"/>
            <a:ext cx="29845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Rockwell"/>
                <a:cs typeface="Rockwell"/>
              </a:rPr>
              <a:t>IF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&lt;Conjunction-of-literals-in-decision-path&gt;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THEN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&lt;value-classification-in-the-leaf&gt;</a:t>
            </a:r>
          </a:p>
        </p:txBody>
      </p:sp>
    </p:spTree>
    <p:extLst>
      <p:ext uri="{BB962C8B-B14F-4D97-AF65-F5344CB8AC3E}">
        <p14:creationId xmlns:p14="http://schemas.microsoft.com/office/powerpoint/2010/main" val="8299094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196" y="115888"/>
            <a:ext cx="5045804" cy="838200"/>
          </a:xfrm>
        </p:spPr>
        <p:txBody>
          <a:bodyPr/>
          <a:lstStyle/>
          <a:p>
            <a:r>
              <a:rPr lang="en-CA" dirty="0"/>
              <a:t>Finally... Extracting business rules from decision-trees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7.18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84" y="1095375"/>
            <a:ext cx="6066518" cy="555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22250" y="5905500"/>
            <a:ext cx="2830934" cy="746125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750" y="1381125"/>
            <a:ext cx="29845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Rockwell"/>
                <a:cs typeface="Rockwell"/>
              </a:rPr>
              <a:t>IF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&lt;Conjunction-of-literals-in-decision-path&gt;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THEN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&lt;value-classification-in-the-leaf&gt;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4254500" y="1492250"/>
            <a:ext cx="1698625" cy="11112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3524250" y="2486025"/>
            <a:ext cx="1025526" cy="1625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053184" y="5032375"/>
            <a:ext cx="5789191" cy="746125"/>
          </a:xfrm>
          <a:prstGeom prst="rec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712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196" y="115888"/>
            <a:ext cx="5045804" cy="838200"/>
          </a:xfrm>
        </p:spPr>
        <p:txBody>
          <a:bodyPr/>
          <a:lstStyle/>
          <a:p>
            <a:r>
              <a:rPr lang="en-CA" dirty="0"/>
              <a:t>Finally... Extracting business rules from decision-trees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7.18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84" y="1095375"/>
            <a:ext cx="6066518" cy="555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22250" y="5905500"/>
            <a:ext cx="2830934" cy="746125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750" y="1381125"/>
            <a:ext cx="29845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Rockwell"/>
                <a:cs typeface="Rockwell"/>
              </a:rPr>
              <a:t>IF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&lt;Conjunction-of-literals-in-decision-path&gt;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THEN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&lt;value-classification-in-the-leaf&gt;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4572000" y="1492250"/>
            <a:ext cx="1381126" cy="9842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>
            <a:off x="4254500" y="2730500"/>
            <a:ext cx="800100" cy="138112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058529" y="5964237"/>
            <a:ext cx="6085471" cy="746125"/>
          </a:xfrm>
          <a:prstGeom prst="rec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685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do we use Decision-Trees?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Essentially every time a YES/NO answer is viable;</a:t>
            </a:r>
          </a:p>
          <a:p>
            <a:endParaRPr lang="en-CA" dirty="0"/>
          </a:p>
          <a:p>
            <a:r>
              <a:rPr lang="en-CA" dirty="0"/>
              <a:t>Obviously, target function needs to be discrete...</a:t>
            </a:r>
          </a:p>
          <a:p>
            <a:pPr lvl="1"/>
            <a:r>
              <a:rPr lang="en-CA" dirty="0"/>
              <a:t>Can you imagine an infinite-leafed decision-tree?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584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5CD9-7E42-5142-BEC7-B67B2476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B1AF7-0C6B-F14C-BA8E-51FAA1D6A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dirty="0"/>
              <a:t>How </a:t>
            </a:r>
            <a:r>
              <a:rPr lang="it-IT" sz="2000" dirty="0" err="1"/>
              <a:t>does</a:t>
            </a:r>
            <a:r>
              <a:rPr lang="it-IT" sz="2000" dirty="0"/>
              <a:t> </a:t>
            </a:r>
            <a:r>
              <a:rPr lang="it-IT" sz="2000" dirty="0" err="1"/>
              <a:t>decision-tree</a:t>
            </a:r>
            <a:r>
              <a:rPr lang="it-IT" sz="2000" dirty="0"/>
              <a:t> </a:t>
            </a:r>
            <a:r>
              <a:rPr lang="it-IT" sz="2000" dirty="0" err="1"/>
              <a:t>learning</a:t>
            </a:r>
            <a:r>
              <a:rPr lang="it-IT" sz="2000" dirty="0"/>
              <a:t> work?</a:t>
            </a:r>
          </a:p>
          <a:p>
            <a:pPr lvl="1"/>
            <a:r>
              <a:rPr lang="it-IT" sz="2000" dirty="0" err="1"/>
              <a:t>Incremental</a:t>
            </a:r>
            <a:r>
              <a:rPr lang="it-IT" sz="2000" dirty="0"/>
              <a:t> </a:t>
            </a:r>
            <a:r>
              <a:rPr lang="it-IT" sz="2000" dirty="0" err="1"/>
              <a:t>predilection</a:t>
            </a:r>
            <a:r>
              <a:rPr lang="it-IT" sz="2000" dirty="0"/>
              <a:t> of information gain </a:t>
            </a:r>
            <a:r>
              <a:rPr lang="it-IT" sz="2000" dirty="0" err="1"/>
              <a:t>maximization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I use </a:t>
            </a:r>
            <a:r>
              <a:rPr lang="it-IT" sz="2000" dirty="0" err="1"/>
              <a:t>it</a:t>
            </a:r>
            <a:r>
              <a:rPr lang="it-IT" sz="2000" dirty="0"/>
              <a:t>?</a:t>
            </a:r>
          </a:p>
          <a:p>
            <a:pPr lvl="1"/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disjunctive</a:t>
            </a:r>
            <a:r>
              <a:rPr lang="it-IT" sz="2000" dirty="0"/>
              <a:t> </a:t>
            </a:r>
            <a:r>
              <a:rPr lang="it-IT" sz="2000" dirty="0" err="1"/>
              <a:t>hypotheses</a:t>
            </a:r>
            <a:r>
              <a:rPr lang="it-IT" sz="2000" dirty="0"/>
              <a:t> are </a:t>
            </a:r>
            <a:r>
              <a:rPr lang="it-IT" sz="2000" dirty="0" err="1"/>
              <a:t>viable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How can I </a:t>
            </a:r>
            <a:r>
              <a:rPr lang="it-IT" sz="2000" dirty="0" err="1"/>
              <a:t>avoid</a:t>
            </a:r>
            <a:r>
              <a:rPr lang="it-IT" sz="2000" dirty="0"/>
              <a:t>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limitations</a:t>
            </a:r>
            <a:r>
              <a:rPr lang="it-IT" sz="2000" dirty="0"/>
              <a:t>?</a:t>
            </a:r>
          </a:p>
          <a:p>
            <a:pPr lvl="1"/>
            <a:r>
              <a:rPr lang="it-IT" sz="2000" dirty="0"/>
              <a:t>Use </a:t>
            </a:r>
            <a:r>
              <a:rPr lang="it-IT" sz="2000" dirty="0" err="1"/>
              <a:t>boosting</a:t>
            </a:r>
            <a:r>
              <a:rPr lang="it-IT" sz="2000" dirty="0"/>
              <a:t>!</a:t>
            </a:r>
          </a:p>
          <a:p>
            <a:pPr lvl="1"/>
            <a:r>
              <a:rPr lang="it-IT" sz="2000" dirty="0"/>
              <a:t>Control </a:t>
            </a:r>
            <a:r>
              <a:rPr lang="it-IT" sz="2000" dirty="0" err="1"/>
              <a:t>overfitting</a:t>
            </a:r>
            <a:r>
              <a:rPr lang="it-IT" sz="2000" dirty="0"/>
              <a:t>!</a:t>
            </a:r>
          </a:p>
          <a:p>
            <a:endParaRPr lang="it-IT" sz="2000" dirty="0"/>
          </a:p>
          <a:p>
            <a:r>
              <a:rPr lang="it-IT" sz="2000" dirty="0" err="1"/>
              <a:t>Where</a:t>
            </a:r>
            <a:r>
              <a:rPr lang="it-IT" sz="2000" dirty="0"/>
              <a:t> are the business </a:t>
            </a:r>
            <a:r>
              <a:rPr lang="it-IT" sz="2000" dirty="0" err="1"/>
              <a:t>rules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DT </a:t>
            </a:r>
            <a:r>
              <a:rPr lang="it-IT" sz="2000" dirty="0" err="1"/>
              <a:t>extracts</a:t>
            </a:r>
            <a:r>
              <a:rPr lang="it-IT" sz="2000" dirty="0"/>
              <a:t>?</a:t>
            </a:r>
          </a:p>
          <a:p>
            <a:pPr lvl="1"/>
            <a:r>
              <a:rPr lang="it-IT" sz="1800" dirty="0"/>
              <a:t>IF-THEN-ELSE </a:t>
            </a:r>
            <a:r>
              <a:rPr lang="it-IT" sz="1800" dirty="0" err="1"/>
              <a:t>statements</a:t>
            </a:r>
            <a:r>
              <a:rPr lang="it-IT" sz="1800" dirty="0"/>
              <a:t> </a:t>
            </a:r>
            <a:r>
              <a:rPr lang="it-IT" sz="1800" dirty="0" err="1"/>
              <a:t>following</a:t>
            </a:r>
            <a:r>
              <a:rPr lang="it-IT" sz="1800" dirty="0"/>
              <a:t> </a:t>
            </a:r>
            <a:r>
              <a:rPr lang="it-IT" sz="1800" dirty="0" err="1"/>
              <a:t>paths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DT </a:t>
            </a:r>
            <a:r>
              <a:rPr lang="it-IT" sz="1800" dirty="0" err="1"/>
              <a:t>models</a:t>
            </a:r>
            <a:endParaRPr lang="it-IT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F59EE-C729-7F41-B11F-EDD38530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666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Aaaanndd</a:t>
            </a:r>
            <a:r>
              <a:rPr lang="en-CA" dirty="0"/>
              <a:t>...</a:t>
            </a:r>
          </a:p>
          <a:p>
            <a:pPr marL="0" indent="0">
              <a:buNone/>
            </a:pPr>
            <a:r>
              <a:rPr lang="en-CA" dirty="0"/>
              <a:t>That’s it!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125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3683000"/>
            <a:ext cx="4425231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loud Callout 6"/>
          <p:cNvSpPr/>
          <p:nvPr/>
        </p:nvSpPr>
        <p:spPr bwMode="auto">
          <a:xfrm>
            <a:off x="3032125" y="1238250"/>
            <a:ext cx="4188684" cy="2444750"/>
          </a:xfrm>
          <a:prstGeom prst="cloudCallout">
            <a:avLst>
              <a:gd name="adj1" fmla="val -46531"/>
              <a:gd name="adj2" fmla="val 75487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8" name="Picture 7" descr="Screen Shot 2018-01-19 at 14.09.4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0173"/>
          <a:stretch/>
        </p:blipFill>
        <p:spPr>
          <a:xfrm>
            <a:off x="3574665" y="1682750"/>
            <a:ext cx="1591060" cy="1058196"/>
          </a:xfrm>
          <a:prstGeom prst="rect">
            <a:avLst/>
          </a:prstGeom>
        </p:spPr>
      </p:pic>
      <p:pic>
        <p:nvPicPr>
          <p:cNvPr id="9" name="Picture 8" descr="Screen Shot 2018-01-19 at 15.40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32" y="1388396"/>
            <a:ext cx="1305618" cy="1320800"/>
          </a:xfrm>
          <a:prstGeom prst="rect">
            <a:avLst/>
          </a:prstGeom>
        </p:spPr>
      </p:pic>
      <p:pic>
        <p:nvPicPr>
          <p:cNvPr id="10" name="Picture 9" descr="Screen Shot 2018-01-19 at 16.32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81" y="2704434"/>
            <a:ext cx="119254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435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Required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T. Mitchell Book, </a:t>
            </a:r>
            <a:r>
              <a:rPr lang="en-CA" dirty="0" err="1"/>
              <a:t>Chapt</a:t>
            </a:r>
            <a:r>
              <a:rPr lang="en-CA" dirty="0"/>
              <a:t>. 3</a:t>
            </a:r>
          </a:p>
          <a:p>
            <a:pPr lvl="1"/>
            <a:r>
              <a:rPr lang="en-CA" dirty="0"/>
              <a:t>Until “Boosting” (excluded)</a:t>
            </a:r>
          </a:p>
          <a:p>
            <a:pPr lvl="1"/>
            <a:endParaRPr lang="en-CA" dirty="0"/>
          </a:p>
          <a:p>
            <a:r>
              <a:rPr lang="en-CA" dirty="0"/>
              <a:t>Paper on MDL</a:t>
            </a:r>
          </a:p>
          <a:p>
            <a:pPr lvl="1"/>
            <a:r>
              <a:rPr lang="en-CA" dirty="0"/>
              <a:t>http://</a:t>
            </a:r>
            <a:r>
              <a:rPr lang="en-CA" dirty="0" err="1"/>
              <a:t>citeseerx.ist.psu.edu</a:t>
            </a:r>
            <a:r>
              <a:rPr lang="en-CA" dirty="0"/>
              <a:t>/</a:t>
            </a:r>
            <a:r>
              <a:rPr lang="en-CA" dirty="0" err="1"/>
              <a:t>viewdoc</a:t>
            </a:r>
            <a:r>
              <a:rPr lang="en-CA" dirty="0"/>
              <a:t>/</a:t>
            </a:r>
            <a:r>
              <a:rPr lang="en-CA" dirty="0" err="1"/>
              <a:t>download?doi</a:t>
            </a:r>
            <a:r>
              <a:rPr lang="en-CA" dirty="0"/>
              <a:t>=10.1.1.89.6556&amp;rep=rep1&amp;type=</a:t>
            </a:r>
            <a:r>
              <a:rPr lang="en-CA" dirty="0" err="1"/>
              <a:t>pdf</a:t>
            </a:r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 is </a:t>
            </a:r>
            <a:br>
              <a:rPr lang="en-CA" dirty="0"/>
            </a:br>
            <a:r>
              <a:rPr lang="en-CA" dirty="0"/>
              <a:t>Concept Learning!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Concept learning, given a series of attribute values learn to predict whether a corresponding concept is true or not, for example, given this new input: </a:t>
            </a:r>
          </a:p>
          <a:p>
            <a:endParaRPr lang="en-CA" dirty="0"/>
          </a:p>
          <a:p>
            <a:endParaRPr lang="en-CA" dirty="0"/>
          </a:p>
          <a:p>
            <a:pPr marL="342900" lvl="1" indent="-342900">
              <a:buSzPct val="60000"/>
              <a:buBlip>
                <a:blip r:embed="rId2"/>
              </a:buBlip>
            </a:pPr>
            <a:endParaRPr lang="en-CA" dirty="0"/>
          </a:p>
          <a:p>
            <a:pPr marL="342900" lvl="1" indent="-342900">
              <a:buSzPct val="60000"/>
              <a:buBlip>
                <a:blip r:embed="rId2"/>
              </a:buBlip>
            </a:pPr>
            <a:endParaRPr lang="en-CA" dirty="0"/>
          </a:p>
          <a:p>
            <a:pPr marL="342900" lvl="1" indent="-342900">
              <a:buSzPct val="60000"/>
              <a:buBlip>
                <a:blip r:embed="rId2"/>
              </a:buBlip>
            </a:pPr>
            <a:r>
              <a:rPr lang="en-CA" dirty="0"/>
              <a:t>       &lt; sunny, - , - , strong, - , same &gt;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Predict whether the day is good to “</a:t>
            </a:r>
            <a:r>
              <a:rPr lang="en-CA" dirty="0" err="1"/>
              <a:t>EnjoySport</a:t>
            </a:r>
            <a:r>
              <a:rPr lang="en-CA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4" y="3318157"/>
            <a:ext cx="995342" cy="7894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H="1" flipV="1">
            <a:off x="2139417" y="3318156"/>
            <a:ext cx="720764" cy="88102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3107414" y="3318156"/>
            <a:ext cx="130311" cy="8810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3947050" y="3318156"/>
            <a:ext cx="503392" cy="8810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4576290" y="3318156"/>
            <a:ext cx="1166954" cy="8810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5308497" y="3318157"/>
            <a:ext cx="1464413" cy="7894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2670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Suppose you want to learn something from this dataset...</a:t>
            </a:r>
          </a:p>
        </p:txBody>
      </p:sp>
      <p:pic>
        <p:nvPicPr>
          <p:cNvPr id="4" name="Picture 3" descr="Screen Shot 2018-01-17 at 11.3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768"/>
            <a:ext cx="9144000" cy="2304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1531" y="4542442"/>
            <a:ext cx="1524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Variables!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47912" y="4080777"/>
            <a:ext cx="175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Conclusion!</a:t>
            </a:r>
          </a:p>
        </p:txBody>
      </p:sp>
      <p:cxnSp>
        <p:nvCxnSpPr>
          <p:cNvPr id="7" name="Straight Arrow Connector 6"/>
          <p:cNvCxnSpPr>
            <a:stCxn id="3" idx="0"/>
          </p:cNvCxnSpPr>
          <p:nvPr/>
        </p:nvCxnSpPr>
        <p:spPr bwMode="auto">
          <a:xfrm flipV="1">
            <a:off x="2203594" y="3898353"/>
            <a:ext cx="599384" cy="6440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7901075" y="3898353"/>
            <a:ext cx="153196" cy="32204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ight Bracket 9"/>
          <p:cNvSpPr/>
          <p:nvPr/>
        </p:nvSpPr>
        <p:spPr bwMode="auto">
          <a:xfrm>
            <a:off x="0" y="1593768"/>
            <a:ext cx="7447912" cy="2304585"/>
          </a:xfrm>
          <a:prstGeom prst="rightBracket">
            <a:avLst/>
          </a:prstGeom>
          <a:solidFill>
            <a:schemeClr val="accent1">
              <a:alpha val="14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Right Bracket 10"/>
          <p:cNvSpPr/>
          <p:nvPr/>
        </p:nvSpPr>
        <p:spPr bwMode="auto">
          <a:xfrm flipH="1">
            <a:off x="7447911" y="1593768"/>
            <a:ext cx="1696088" cy="2304585"/>
          </a:xfrm>
          <a:prstGeom prst="rightBracket">
            <a:avLst>
              <a:gd name="adj" fmla="val 11706"/>
            </a:avLst>
          </a:prstGeom>
          <a:solidFill>
            <a:schemeClr val="accent1">
              <a:alpha val="14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53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Are positive and negative examples of a classification function: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Screen Shot 2018-01-17 at 11.51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68" y="2143109"/>
            <a:ext cx="4546600" cy="44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3415155" y="3256904"/>
            <a:ext cx="1910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Variables tuple!</a:t>
            </a:r>
          </a:p>
        </p:txBody>
      </p:sp>
      <p:cxnSp>
        <p:nvCxnSpPr>
          <p:cNvPr id="6" name="Straight Arrow Connector 5"/>
          <p:cNvCxnSpPr>
            <a:stCxn id="5" idx="0"/>
            <a:endCxn id="7" idx="1"/>
          </p:cNvCxnSpPr>
          <p:nvPr/>
        </p:nvCxnSpPr>
        <p:spPr bwMode="auto">
          <a:xfrm flipV="1">
            <a:off x="4370355" y="2587609"/>
            <a:ext cx="194495" cy="6692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ight Bracket 6"/>
          <p:cNvSpPr/>
          <p:nvPr/>
        </p:nvSpPr>
        <p:spPr bwMode="auto">
          <a:xfrm>
            <a:off x="4564850" y="2059545"/>
            <a:ext cx="411866" cy="528064"/>
          </a:xfrm>
          <a:prstGeom prst="rightBracket">
            <a:avLst/>
          </a:prstGeom>
          <a:solidFill>
            <a:schemeClr val="accent1">
              <a:alpha val="14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5777564" y="2587609"/>
            <a:ext cx="194495" cy="6692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 flipH="1">
            <a:off x="5211349" y="3256904"/>
            <a:ext cx="1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5874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Inductive Learning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Inductive Learning. </a:t>
            </a:r>
          </a:p>
          <a:p>
            <a:pPr marL="0" indent="0">
              <a:buNone/>
            </a:pPr>
            <a:r>
              <a:rPr lang="en-CA" b="1" dirty="0"/>
              <a:t>	</a:t>
            </a:r>
            <a:r>
              <a:rPr lang="en-CA" dirty="0"/>
              <a:t>“Any hypothesis H found to approximate the 	target function C over a sufficiently large 	dataset D of training examples, will also 	approximate the target function well over 	unknown or unobserved examples D</a:t>
            </a:r>
            <a:r>
              <a:rPr lang="en-CA" baseline="-25000" dirty="0"/>
              <a:t>u</a:t>
            </a:r>
            <a:r>
              <a:rPr lang="en-CA" dirty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860057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E680-075F-ED4C-AAC3-C2A14D62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so far: for </a:t>
            </a:r>
            <a:r>
              <a:rPr lang="it-IT" dirty="0" err="1"/>
              <a:t>example</a:t>
            </a:r>
            <a:r>
              <a:rPr lang="it-IT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D53E-73FE-1543-A297-C345641DF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781550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Unsupervised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ML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features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Inductive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logic</a:t>
            </a:r>
            <a:endParaRPr lang="it-IT" b="1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«the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premises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viewed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supplying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some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evidence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truth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of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»</a:t>
            </a:r>
          </a:p>
          <a:p>
            <a:pPr marL="457200" lvl="1" indent="0">
              <a:buNone/>
            </a:pPr>
            <a:r>
              <a:rPr lang="it-IT" dirty="0"/>
              <a:t>	KNN </a:t>
            </a:r>
            <a:r>
              <a:rPr lang="it-IT" dirty="0">
                <a:sym typeface="Wingdings" pitchFamily="2" charset="2"/>
              </a:rPr>
              <a:t> </a:t>
            </a:r>
            <a:r>
              <a:rPr lang="it-IT" dirty="0" err="1">
                <a:sym typeface="Wingdings" pitchFamily="2" charset="2"/>
              </a:rPr>
              <a:t>uses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geometrical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premises</a:t>
            </a:r>
            <a:r>
              <a:rPr lang="it-IT" dirty="0">
                <a:sym typeface="Wingdings" pitchFamily="2" charset="2"/>
              </a:rPr>
              <a:t> in the data to 			induce clusters</a:t>
            </a:r>
          </a:p>
          <a:p>
            <a:pPr marL="457200" lvl="1" indent="0">
              <a:buNone/>
            </a:pPr>
            <a:r>
              <a:rPr lang="it-IT" dirty="0">
                <a:sym typeface="Wingdings" pitchFamily="2" charset="2"/>
              </a:rPr>
              <a:t>	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AC77-AD50-1B46-AF7C-BAA6659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D53E-73FE-1543-A297-C345641DF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781550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Unsupervised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ML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features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Inductive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logic</a:t>
            </a:r>
            <a:endParaRPr lang="it-IT" b="1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«the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premises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viewed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supplying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some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evidence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truth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of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»</a:t>
            </a:r>
          </a:p>
          <a:p>
            <a:pPr marL="457200" lvl="1" indent="0">
              <a:buNone/>
            </a:pPr>
            <a:r>
              <a:rPr lang="it-IT" dirty="0"/>
              <a:t>	KNN </a:t>
            </a:r>
            <a:r>
              <a:rPr lang="it-IT" dirty="0">
                <a:sym typeface="Wingdings" pitchFamily="2" charset="2"/>
              </a:rPr>
              <a:t> </a:t>
            </a:r>
            <a:r>
              <a:rPr lang="it-IT" dirty="0" err="1">
                <a:sym typeface="Wingdings" pitchFamily="2" charset="2"/>
              </a:rPr>
              <a:t>uses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geometrical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premises</a:t>
            </a:r>
            <a:r>
              <a:rPr lang="it-IT" dirty="0">
                <a:sym typeface="Wingdings" pitchFamily="2" charset="2"/>
              </a:rPr>
              <a:t> in the data to 			induce clusters</a:t>
            </a:r>
          </a:p>
          <a:p>
            <a:pPr marL="457200" lvl="1" indent="0">
              <a:buNone/>
            </a:pPr>
            <a:r>
              <a:rPr lang="it-IT" dirty="0">
                <a:sym typeface="Wingdings" pitchFamily="2" charset="2"/>
              </a:rPr>
              <a:t>	</a:t>
            </a:r>
            <a:r>
              <a:rPr lang="it-IT" dirty="0" err="1">
                <a:sym typeface="Wingdings" pitchFamily="2" charset="2"/>
              </a:rPr>
              <a:t>Regression</a:t>
            </a:r>
            <a:r>
              <a:rPr lang="it-IT" dirty="0">
                <a:sym typeface="Wingdings" pitchFamily="2" charset="2"/>
              </a:rPr>
              <a:t>  </a:t>
            </a:r>
            <a:r>
              <a:rPr lang="it-IT" dirty="0" err="1">
                <a:sym typeface="Wingdings" pitchFamily="2" charset="2"/>
              </a:rPr>
              <a:t>uses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proximity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modelling</a:t>
            </a:r>
            <a:r>
              <a:rPr lang="it-IT" dirty="0">
                <a:sym typeface="Wingdings" pitchFamily="2" charset="2"/>
              </a:rPr>
              <a:t> and 			</a:t>
            </a:r>
            <a:r>
              <a:rPr lang="it-IT" dirty="0" err="1">
                <a:sym typeface="Wingdings" pitchFamily="2" charset="2"/>
              </a:rPr>
              <a:t>functional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isomorphisms</a:t>
            </a:r>
            <a:r>
              <a:rPr lang="it-IT" dirty="0">
                <a:sym typeface="Wingdings" pitchFamily="2" charset="2"/>
              </a:rPr>
              <a:t> to induce an 			</a:t>
            </a:r>
            <a:r>
              <a:rPr lang="it-IT" dirty="0" err="1">
                <a:sym typeface="Wingdings" pitchFamily="2" charset="2"/>
              </a:rPr>
              <a:t>approximate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function</a:t>
            </a:r>
            <a:r>
              <a:rPr lang="it-IT" dirty="0">
                <a:sym typeface="Wingdings" pitchFamily="2" charset="2"/>
              </a:rPr>
              <a:t> to 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dataset</a:t>
            </a:r>
            <a:endParaRPr lang="it-IT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it-IT" dirty="0">
                <a:sym typeface="Wingdings" pitchFamily="2" charset="2"/>
              </a:rPr>
              <a:t>		…</a:t>
            </a:r>
            <a:endParaRPr lang="it-IT" dirty="0"/>
          </a:p>
          <a:p>
            <a:pPr marL="457200" lvl="1" indent="0">
              <a:buNone/>
            </a:pPr>
            <a:r>
              <a:rPr lang="it-IT" dirty="0"/>
              <a:t>	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AC77-AD50-1B46-AF7C-BAA6659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18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CDAE32-0A66-3142-B3B4-8334795E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321" y="115888"/>
            <a:ext cx="5678488" cy="838200"/>
          </a:xfrm>
        </p:spPr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so far: for </a:t>
            </a:r>
            <a:r>
              <a:rPr lang="it-IT" dirty="0" err="1"/>
              <a:t>example</a:t>
            </a:r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75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8827-B367-50DA-4835-9A8B041E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IT" dirty="0"/>
              <a:t>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7B920-D24B-6FB8-93FB-E9851478D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IT" dirty="0"/>
              <a:t>hat if we take the opposite approach?</a:t>
            </a:r>
          </a:p>
          <a:p>
            <a:pPr lvl="1"/>
            <a:r>
              <a:rPr lang="en-IT" b="1" u="sng" dirty="0"/>
              <a:t>DEDUCTIVE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48EB8-69DD-1711-C48E-6FD29FBA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5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5CD9-7E42-5142-BEC7-B67B2476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B1AF7-0C6B-F14C-BA8E-51FAA1D6A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decision-tree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work?</a:t>
            </a:r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I use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/>
              <a:t>How can I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limitations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 err="1"/>
              <a:t>Where</a:t>
            </a:r>
            <a:r>
              <a:rPr lang="it-IT" dirty="0"/>
              <a:t> are the business </a:t>
            </a:r>
            <a:r>
              <a:rPr lang="it-IT" dirty="0" err="1"/>
              <a:t>rules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DT </a:t>
            </a:r>
            <a:r>
              <a:rPr lang="it-IT" dirty="0" err="1"/>
              <a:t>extracts</a:t>
            </a:r>
            <a:r>
              <a:rPr lang="it-IT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F59EE-C729-7F41-B11F-EDD38530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57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Deductive Reasoning!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35050"/>
            <a:ext cx="7772400" cy="4781550"/>
          </a:xfrm>
        </p:spPr>
        <p:txBody>
          <a:bodyPr/>
          <a:lstStyle/>
          <a:p>
            <a:r>
              <a:rPr lang="en-CA" b="1" dirty="0"/>
              <a:t>Deductive reasoning*. </a:t>
            </a:r>
            <a:r>
              <a:rPr lang="en-CA" i="1" dirty="0"/>
              <a:t>“logical deduction is the process of reasoning from one or more statements (premises) to reach a logically certain conclusion.”</a:t>
            </a:r>
          </a:p>
          <a:p>
            <a:endParaRPr lang="en-CA" dirty="0"/>
          </a:p>
          <a:p>
            <a:r>
              <a:rPr lang="en-CA" dirty="0"/>
              <a:t>Deductive reasoning... Why do you think a game of 20 questions works?</a:t>
            </a:r>
          </a:p>
          <a:p>
            <a:endParaRPr lang="en-CA" dirty="0"/>
          </a:p>
          <a:p>
            <a:r>
              <a:rPr lang="en-CA" dirty="0"/>
              <a:t>20 Questions:</a:t>
            </a:r>
          </a:p>
          <a:p>
            <a:pPr lvl="1"/>
            <a:r>
              <a:rPr lang="en-CA" dirty="0"/>
              <a:t>“is a </a:t>
            </a:r>
            <a:r>
              <a:rPr lang="en-CA" dirty="0">
                <a:hlinkClick r:id="rId3" tooltip="Spoken game"/>
              </a:rPr>
              <a:t>spoken</a:t>
            </a:r>
            <a:r>
              <a:rPr lang="en-CA" dirty="0"/>
              <a:t> </a:t>
            </a:r>
            <a:r>
              <a:rPr lang="en-CA" dirty="0">
                <a:hlinkClick r:id="rId4" tooltip="Parlour game"/>
              </a:rPr>
              <a:t>parlor game</a:t>
            </a:r>
            <a:r>
              <a:rPr lang="en-CA" dirty="0"/>
              <a:t> which encourages </a:t>
            </a:r>
            <a:r>
              <a:rPr lang="en-CA" dirty="0">
                <a:hlinkClick r:id="rId5" tooltip="Deductive reasoning"/>
              </a:rPr>
              <a:t>deductive reasoning</a:t>
            </a:r>
            <a:r>
              <a:rPr lang="en-CA" dirty="0"/>
              <a:t> and </a:t>
            </a:r>
            <a:r>
              <a:rPr lang="en-CA" dirty="0">
                <a:hlinkClick r:id="rId6" tooltip="Creativity"/>
              </a:rPr>
              <a:t>creativity</a:t>
            </a:r>
            <a:r>
              <a:rPr lang="en-CA" dirty="0"/>
              <a:t>.” Cit. [Wikipedia]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Within 20-question space, deduce nature of subject with YES/NO answers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20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98C65-40EF-5D4A-B987-187838D4C32D}"/>
              </a:ext>
            </a:extLst>
          </p:cNvPr>
          <p:cNvSpPr txBox="1"/>
          <p:nvPr/>
        </p:nvSpPr>
        <p:spPr>
          <a:xfrm>
            <a:off x="609600" y="6426200"/>
            <a:ext cx="1984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*</a:t>
            </a:r>
            <a:r>
              <a:rPr lang="en-CA" sz="1600" i="1" dirty="0"/>
              <a:t> also deductive logic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157714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Deductive Reasoning 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YES/NO means classification by exclusion of basic conditions, for example: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52" y="2002439"/>
            <a:ext cx="6928709" cy="424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Decision-Tree for </a:t>
            </a:r>
            <a:r>
              <a:rPr lang="en-CA" i="1" dirty="0" err="1"/>
              <a:t>PlayTennis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1134738"/>
            <a:ext cx="7594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8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Decision-Tree for </a:t>
            </a:r>
            <a:r>
              <a:rPr lang="en-CA" i="1" dirty="0" err="1"/>
              <a:t>PlayTennis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1134738"/>
            <a:ext cx="7594600" cy="458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88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Decision-Tree for </a:t>
            </a:r>
            <a:r>
              <a:rPr lang="en-CA" i="1" dirty="0" err="1"/>
              <a:t>PlayTennis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24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1134738"/>
            <a:ext cx="7594600" cy="458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994537" y="1134738"/>
            <a:ext cx="24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Possible values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32790" y="1667645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32790" y="1667645"/>
            <a:ext cx="1603523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32790" y="1667645"/>
            <a:ext cx="2781667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38252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Decision-Tree for </a:t>
            </a:r>
            <a:r>
              <a:rPr lang="en-CA" i="1" dirty="0" err="1"/>
              <a:t>PlayTennis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25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1134738"/>
            <a:ext cx="7594600" cy="458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994537" y="1134738"/>
            <a:ext cx="24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Possible values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32790" y="1667645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32790" y="1667645"/>
            <a:ext cx="1603523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32790" y="1667645"/>
            <a:ext cx="2781667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3289621" y="4097691"/>
            <a:ext cx="224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Final response (classification)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289621" y="4928688"/>
            <a:ext cx="799779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1101641" y="4928688"/>
            <a:ext cx="2987759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089400" y="4928688"/>
            <a:ext cx="1449404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089400" y="4928688"/>
            <a:ext cx="3457634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559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do we use Decision-Trees?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26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1134738"/>
            <a:ext cx="7594600" cy="458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994537" y="1134738"/>
            <a:ext cx="24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Possible values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32790" y="1667645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32790" y="1667645"/>
            <a:ext cx="1603523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32790" y="1667645"/>
            <a:ext cx="2781667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3289621" y="4097691"/>
            <a:ext cx="224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Final response (classification)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289621" y="4928688"/>
            <a:ext cx="799779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1101641" y="4928688"/>
            <a:ext cx="2987759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089400" y="4928688"/>
            <a:ext cx="1449404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089400" y="4928688"/>
            <a:ext cx="3457634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6441538" y="1298313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 b="1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677871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do we use Decision-Trees?</a:t>
            </a:r>
            <a:endParaRPr lang="en-CA" i="1" dirty="0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4326"/>
          <a:stretch/>
        </p:blipFill>
        <p:spPr>
          <a:xfrm>
            <a:off x="596722" y="1134738"/>
            <a:ext cx="7594600" cy="25524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994537" y="1134738"/>
            <a:ext cx="24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Possible values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32790" y="1667645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32790" y="1667645"/>
            <a:ext cx="1603523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32790" y="1667645"/>
            <a:ext cx="2781667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 bwMode="auto">
          <a:xfrm>
            <a:off x="137704" y="1774742"/>
            <a:ext cx="1514757" cy="32654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172680" y="1254559"/>
            <a:ext cx="884398" cy="31124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0930" y="3886073"/>
            <a:ext cx="6696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1. Instances are expressible as (</a:t>
            </a:r>
            <a:r>
              <a:rPr lang="en-CA" dirty="0" err="1"/>
              <a:t>attribute,value</a:t>
            </a:r>
            <a:r>
              <a:rPr lang="en-CA" dirty="0"/>
              <a:t>) pairs;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627537" y="3886073"/>
            <a:ext cx="2022712" cy="46166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590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do we use Decision-Trees?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28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0173"/>
          <a:stretch/>
        </p:blipFill>
        <p:spPr>
          <a:xfrm>
            <a:off x="596722" y="1134738"/>
            <a:ext cx="7594600" cy="5051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994537" y="1134738"/>
            <a:ext cx="24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Possible values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32790" y="1667645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32790" y="1667645"/>
            <a:ext cx="1603523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32790" y="1667645"/>
            <a:ext cx="2781667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82515" y="5739724"/>
            <a:ext cx="499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2. Disjunctive hypotheses are required;</a:t>
            </a:r>
          </a:p>
          <a:p>
            <a:endParaRPr lang="en-CA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137704" y="1774742"/>
            <a:ext cx="1514757" cy="32654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172680" y="1254559"/>
            <a:ext cx="884398" cy="31124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54340" y="5859276"/>
            <a:ext cx="1514757" cy="32654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96722" y="5278327"/>
            <a:ext cx="543171" cy="461397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785492" y="5278327"/>
            <a:ext cx="543171" cy="461397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1254646" y="5477220"/>
            <a:ext cx="1422953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524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29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6329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E680-075F-ED4C-AAC3-C2A14D62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D53E-73FE-1543-A297-C345641DF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781550"/>
          </a:xfrm>
        </p:spPr>
        <p:txBody>
          <a:bodyPr/>
          <a:lstStyle/>
          <a:p>
            <a:r>
              <a:rPr lang="it-IT" dirty="0" err="1"/>
              <a:t>Unsupervised</a:t>
            </a:r>
            <a:r>
              <a:rPr lang="it-IT" dirty="0"/>
              <a:t> ML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 </a:t>
            </a:r>
            <a:r>
              <a:rPr lang="it-IT" b="1" dirty="0" err="1"/>
              <a:t>Inductive</a:t>
            </a:r>
            <a:r>
              <a:rPr lang="it-IT" b="1" dirty="0"/>
              <a:t> </a:t>
            </a:r>
            <a:r>
              <a:rPr lang="it-IT" b="1" dirty="0" err="1"/>
              <a:t>logic</a:t>
            </a:r>
            <a:endParaRPr lang="it-IT" b="1" dirty="0"/>
          </a:p>
          <a:p>
            <a:pPr marL="457200" lvl="1" indent="0">
              <a:buNone/>
            </a:pPr>
            <a:r>
              <a:rPr lang="it-IT" dirty="0"/>
              <a:t>«the </a:t>
            </a:r>
            <a:r>
              <a:rPr lang="it-IT" dirty="0" err="1"/>
              <a:t>premises</a:t>
            </a:r>
            <a:r>
              <a:rPr lang="it-IT" dirty="0"/>
              <a:t> are </a:t>
            </a:r>
            <a:r>
              <a:rPr lang="it-IT" dirty="0" err="1"/>
              <a:t>viewed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supplying</a:t>
            </a:r>
            <a:r>
              <a:rPr lang="it-IT" dirty="0"/>
              <a:t> some </a:t>
            </a:r>
            <a:r>
              <a:rPr lang="it-IT" dirty="0" err="1"/>
              <a:t>evidence</a:t>
            </a:r>
            <a:r>
              <a:rPr lang="it-IT" dirty="0"/>
              <a:t> for the </a:t>
            </a:r>
            <a:r>
              <a:rPr lang="it-IT" dirty="0" err="1"/>
              <a:t>truth</a:t>
            </a:r>
            <a:r>
              <a:rPr lang="it-IT" dirty="0"/>
              <a:t> of the </a:t>
            </a:r>
            <a:r>
              <a:rPr lang="it-IT" dirty="0" err="1"/>
              <a:t>conclusion</a:t>
            </a:r>
            <a:r>
              <a:rPr lang="it-IT" dirty="0"/>
              <a:t>»*</a:t>
            </a:r>
          </a:p>
          <a:p>
            <a:pPr marL="457200" lvl="1" indent="0">
              <a:buNone/>
            </a:pPr>
            <a:r>
              <a:rPr lang="it-IT" dirty="0"/>
              <a:t>	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AC77-AD50-1B46-AF7C-BAA6659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72B63-6EB4-4B47-B047-29FDF89E3C55}"/>
              </a:ext>
            </a:extLst>
          </p:cNvPr>
          <p:cNvSpPr/>
          <p:nvPr/>
        </p:nvSpPr>
        <p:spPr>
          <a:xfrm>
            <a:off x="3492500" y="5255220"/>
            <a:ext cx="5638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1800" dirty="0"/>
              <a:t>* Copi, I. M.; Cohen, C.; </a:t>
            </a:r>
            <a:r>
              <a:rPr lang="it-IT" sz="1800" dirty="0" err="1"/>
              <a:t>Flage</a:t>
            </a:r>
            <a:r>
              <a:rPr lang="it-IT" sz="1800" dirty="0"/>
              <a:t>, D. E. (2006). Essentials of </a:t>
            </a:r>
            <a:r>
              <a:rPr lang="it-IT" sz="1800" dirty="0" err="1"/>
              <a:t>Logic</a:t>
            </a:r>
            <a:r>
              <a:rPr lang="it-IT" sz="1800" dirty="0"/>
              <a:t> (Second ed.). </a:t>
            </a:r>
            <a:r>
              <a:rPr lang="it-IT" sz="1800" dirty="0" err="1"/>
              <a:t>Upper</a:t>
            </a:r>
            <a:r>
              <a:rPr lang="it-IT" sz="1800" dirty="0"/>
              <a:t> </a:t>
            </a:r>
            <a:r>
              <a:rPr lang="it-IT" sz="1800" dirty="0" err="1"/>
              <a:t>Saddle</a:t>
            </a:r>
            <a:r>
              <a:rPr lang="it-IT" sz="1800" dirty="0"/>
              <a:t> River, NJ: </a:t>
            </a:r>
            <a:r>
              <a:rPr lang="it-IT" sz="1800" dirty="0" err="1"/>
              <a:t>Pearson</a:t>
            </a:r>
            <a:r>
              <a:rPr lang="it-IT" sz="1800" dirty="0"/>
              <a:t> </a:t>
            </a:r>
            <a:r>
              <a:rPr lang="it-IT" sz="1800" dirty="0" err="1"/>
              <a:t>Education</a:t>
            </a:r>
            <a:r>
              <a:rPr lang="it-IT" sz="1800" dirty="0"/>
              <a:t>. ISBN 978-0-13-238034-8.</a:t>
            </a:r>
            <a:endParaRPr lang="it-IT" sz="1800" i="1" dirty="0"/>
          </a:p>
        </p:txBody>
      </p:sp>
    </p:spTree>
    <p:extLst>
      <p:ext uri="{BB962C8B-B14F-4D97-AF65-F5344CB8AC3E}">
        <p14:creationId xmlns:p14="http://schemas.microsoft.com/office/powerpoint/2010/main" val="3650257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30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H="1">
            <a:off x="3320223" y="4150963"/>
            <a:ext cx="591922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endCxn id="19" idx="0"/>
          </p:cNvCxnSpPr>
          <p:nvPr/>
        </p:nvCxnSpPr>
        <p:spPr bwMode="auto">
          <a:xfrm>
            <a:off x="4062949" y="4150963"/>
            <a:ext cx="94005" cy="89273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5"/>
          </p:cNvCxnSpPr>
          <p:nvPr/>
        </p:nvCxnSpPr>
        <p:spPr bwMode="auto">
          <a:xfrm>
            <a:off x="4258357" y="4150963"/>
            <a:ext cx="487201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922404" y="4176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0506" y="4627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5558" y="41794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v3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925229" y="4844805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12145" y="504369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48383" y="4798906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258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31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H="1">
            <a:off x="3320223" y="4150963"/>
            <a:ext cx="591922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endCxn id="19" idx="0"/>
          </p:cNvCxnSpPr>
          <p:nvPr/>
        </p:nvCxnSpPr>
        <p:spPr bwMode="auto">
          <a:xfrm>
            <a:off x="4062949" y="4150963"/>
            <a:ext cx="94005" cy="89273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5"/>
          </p:cNvCxnSpPr>
          <p:nvPr/>
        </p:nvCxnSpPr>
        <p:spPr bwMode="auto">
          <a:xfrm>
            <a:off x="4258357" y="4150963"/>
            <a:ext cx="487201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922404" y="4176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0506" y="4627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5558" y="41794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v3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925229" y="4844805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12145" y="504369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48383" y="4798906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46998" y="4212159"/>
            <a:ext cx="5811202" cy="146395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9995" y="4411588"/>
            <a:ext cx="281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 Sort rest of training examples with respect to leaves of A</a:t>
            </a:r>
          </a:p>
        </p:txBody>
      </p:sp>
    </p:spTree>
    <p:extLst>
      <p:ext uri="{BB962C8B-B14F-4D97-AF65-F5344CB8AC3E}">
        <p14:creationId xmlns:p14="http://schemas.microsoft.com/office/powerpoint/2010/main" val="2262747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32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H="1">
            <a:off x="3320223" y="4150963"/>
            <a:ext cx="591922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endCxn id="19" idx="0"/>
          </p:cNvCxnSpPr>
          <p:nvPr/>
        </p:nvCxnSpPr>
        <p:spPr bwMode="auto">
          <a:xfrm>
            <a:off x="4062949" y="4150963"/>
            <a:ext cx="94005" cy="89273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5"/>
          </p:cNvCxnSpPr>
          <p:nvPr/>
        </p:nvCxnSpPr>
        <p:spPr bwMode="auto">
          <a:xfrm>
            <a:off x="4258357" y="4150963"/>
            <a:ext cx="487201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922404" y="4176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0506" y="4627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5558" y="41794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v3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925229" y="4844805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12145" y="504369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48383" y="4798906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46998" y="4212159"/>
            <a:ext cx="5811202" cy="146395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9995" y="4411588"/>
            <a:ext cx="281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 Are all training examples classified?</a:t>
            </a:r>
          </a:p>
        </p:txBody>
      </p:sp>
    </p:spTree>
    <p:extLst>
      <p:ext uri="{BB962C8B-B14F-4D97-AF65-F5344CB8AC3E}">
        <p14:creationId xmlns:p14="http://schemas.microsoft.com/office/powerpoint/2010/main" val="2163741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33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H="1">
            <a:off x="3320223" y="4150963"/>
            <a:ext cx="591922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endCxn id="19" idx="0"/>
          </p:cNvCxnSpPr>
          <p:nvPr/>
        </p:nvCxnSpPr>
        <p:spPr bwMode="auto">
          <a:xfrm>
            <a:off x="4062949" y="4150963"/>
            <a:ext cx="94005" cy="89273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5"/>
          </p:cNvCxnSpPr>
          <p:nvPr/>
        </p:nvCxnSpPr>
        <p:spPr bwMode="auto">
          <a:xfrm>
            <a:off x="4258357" y="4150963"/>
            <a:ext cx="487201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922404" y="4176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0506" y="4627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5558" y="41794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v3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925229" y="4844805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12145" y="504369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48383" y="4798906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46998" y="4212159"/>
            <a:ext cx="5811202" cy="146395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9995" y="4411588"/>
            <a:ext cx="2818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5. YES </a:t>
            </a:r>
            <a:r>
              <a:rPr lang="en-CA" sz="2000" b="1" dirty="0">
                <a:sym typeface="Wingdings"/>
              </a:rPr>
              <a:t> STOP!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3907004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34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H="1">
            <a:off x="3320223" y="4150963"/>
            <a:ext cx="591922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endCxn id="19" idx="0"/>
          </p:cNvCxnSpPr>
          <p:nvPr/>
        </p:nvCxnSpPr>
        <p:spPr bwMode="auto">
          <a:xfrm>
            <a:off x="4062949" y="4150963"/>
            <a:ext cx="94005" cy="89273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5"/>
          </p:cNvCxnSpPr>
          <p:nvPr/>
        </p:nvCxnSpPr>
        <p:spPr bwMode="auto">
          <a:xfrm>
            <a:off x="4258357" y="4150963"/>
            <a:ext cx="487201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922404" y="4176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0506" y="4627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5558" y="41794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v3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925229" y="4844805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12145" y="504369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48383" y="4798906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46998" y="4212159"/>
            <a:ext cx="5811202" cy="146395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9995" y="4411588"/>
            <a:ext cx="281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6. NO </a:t>
            </a:r>
            <a:r>
              <a:rPr lang="en-CA" sz="2000" b="1" dirty="0">
                <a:sym typeface="Wingdings"/>
              </a:rPr>
              <a:t> select a new A and continue... 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3907004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321" y="115888"/>
            <a:ext cx="5297031" cy="838200"/>
          </a:xfrm>
        </p:spPr>
        <p:txBody>
          <a:bodyPr/>
          <a:lstStyle/>
          <a:p>
            <a:r>
              <a:rPr lang="en-CA" dirty="0"/>
              <a:t>What’s wrong with the algorithm?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Guess...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35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0-neu-d5-83e76c570d2df04fac4d8ecea067850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61122" y="1805341"/>
            <a:ext cx="1381199" cy="218701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03280" y="1390650"/>
            <a:ext cx="6407319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charset="0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endParaRPr lang="en-CA" dirty="0"/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</a:t>
            </a:r>
          </a:p>
          <a:p>
            <a:pPr marL="914400" lvl="1" indent="-457200">
              <a:buFont typeface="+mj-lt"/>
              <a:buAutoNum type="arabicPeriod"/>
            </a:pP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0242" y="4166796"/>
            <a:ext cx="550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 Are all training examples classified?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0242" y="3294723"/>
            <a:ext cx="5777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 Sort rest of training examples with respect to leaves of A</a:t>
            </a:r>
          </a:p>
        </p:txBody>
      </p:sp>
    </p:spTree>
    <p:extLst>
      <p:ext uri="{BB962C8B-B14F-4D97-AF65-F5344CB8AC3E}">
        <p14:creationId xmlns:p14="http://schemas.microsoft.com/office/powerpoint/2010/main" val="922147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321" y="115888"/>
            <a:ext cx="5297031" cy="838200"/>
          </a:xfrm>
        </p:spPr>
        <p:txBody>
          <a:bodyPr/>
          <a:lstStyle/>
          <a:p>
            <a:r>
              <a:rPr lang="en-CA" dirty="0"/>
              <a:t>What’s wrong with the algorithm?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Hint: what’s wrong with the first line??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36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0-neu-d5-83e76c570d2df04fac4d8ecea067850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61122" y="1805341"/>
            <a:ext cx="1381199" cy="218701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03280" y="1390650"/>
            <a:ext cx="6407319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charset="0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endParaRPr lang="en-CA" dirty="0"/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solidFill>
                  <a:srgbClr val="D9D9D9"/>
                </a:solidFill>
                <a:latin typeface="Rockwell"/>
                <a:cs typeface="Rockwell"/>
              </a:rPr>
              <a:t>Forall</a:t>
            </a:r>
            <a:r>
              <a:rPr lang="en-CA" dirty="0">
                <a:solidFill>
                  <a:srgbClr val="D9D9D9"/>
                </a:solidFill>
                <a:latin typeface="Rockwell"/>
                <a:cs typeface="Rockwell"/>
              </a:rPr>
              <a:t> </a:t>
            </a:r>
            <a:r>
              <a:rPr lang="en-CA" dirty="0">
                <a:solidFill>
                  <a:srgbClr val="D9D9D9"/>
                </a:solidFill>
                <a:latin typeface="Trebuchet MS"/>
                <a:cs typeface="Trebuchet MS"/>
              </a:rPr>
              <a:t>values of attribute A, create new descendant node</a:t>
            </a:r>
          </a:p>
          <a:p>
            <a:pPr marL="914400" lvl="1" indent="-457200">
              <a:buFont typeface="+mj-lt"/>
              <a:buAutoNum type="arabicPeriod"/>
            </a:pP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0242" y="4166796"/>
            <a:ext cx="550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4. Are all training examples classified?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0242" y="3294723"/>
            <a:ext cx="5777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D9D9D9"/>
                </a:solidFill>
              </a:rPr>
              <a:t>3. Sort rest of training examples with respect to leaves of A</a:t>
            </a:r>
          </a:p>
        </p:txBody>
      </p:sp>
    </p:spTree>
    <p:extLst>
      <p:ext uri="{BB962C8B-B14F-4D97-AF65-F5344CB8AC3E}">
        <p14:creationId xmlns:p14="http://schemas.microsoft.com/office/powerpoint/2010/main" val="3134598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321" y="115888"/>
            <a:ext cx="5297031" cy="838200"/>
          </a:xfrm>
        </p:spPr>
        <p:txBody>
          <a:bodyPr/>
          <a:lstStyle/>
          <a:p>
            <a:r>
              <a:rPr lang="en-CA" dirty="0"/>
              <a:t>What’s wrong with the algorithm?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Allright</a:t>
            </a:r>
            <a:r>
              <a:rPr lang="en-CA" dirty="0"/>
              <a:t>... Here it is: </a:t>
            </a:r>
            <a:r>
              <a:rPr lang="en-CA" i="1" dirty="0"/>
              <a:t>How do we select the “best” 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37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15" y="1911017"/>
            <a:ext cx="3866091" cy="25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71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</a:t>
            </a:r>
            <a:r>
              <a:rPr lang="en-CA" sz="3200" b="1" dirty="0">
                <a:solidFill>
                  <a:srgbClr val="FF0000"/>
                </a:solidFill>
                <a:sym typeface="Wingdings"/>
              </a:rPr>
              <a:t>“best” </a:t>
            </a:r>
            <a:r>
              <a:rPr lang="en-CA" dirty="0">
                <a:sym typeface="Wingdings"/>
              </a:rPr>
              <a:t>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38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849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which discriminates the most across all the available information;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E680-075F-ED4C-AAC3-C2A14D62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D53E-73FE-1543-A297-C345641DF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781550"/>
          </a:xfrm>
        </p:spPr>
        <p:txBody>
          <a:bodyPr/>
          <a:lstStyle/>
          <a:p>
            <a:r>
              <a:rPr lang="it-IT" dirty="0" err="1"/>
              <a:t>Unsupervised</a:t>
            </a:r>
            <a:r>
              <a:rPr lang="it-IT" dirty="0"/>
              <a:t> ML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 </a:t>
            </a:r>
            <a:r>
              <a:rPr lang="it-IT" b="1" dirty="0" err="1"/>
              <a:t>Inductive</a:t>
            </a:r>
            <a:r>
              <a:rPr lang="it-IT" b="1" dirty="0"/>
              <a:t> </a:t>
            </a:r>
            <a:r>
              <a:rPr lang="it-IT" b="1" dirty="0" err="1"/>
              <a:t>logic</a:t>
            </a:r>
            <a:endParaRPr lang="it-IT" b="1" dirty="0"/>
          </a:p>
          <a:p>
            <a:pPr marL="457200" lvl="1" indent="0">
              <a:buNone/>
            </a:pPr>
            <a:r>
              <a:rPr lang="it-IT" dirty="0"/>
              <a:t>«the </a:t>
            </a:r>
            <a:r>
              <a:rPr lang="it-IT" dirty="0" err="1"/>
              <a:t>premises</a:t>
            </a:r>
            <a:r>
              <a:rPr lang="it-IT" dirty="0"/>
              <a:t> are </a:t>
            </a:r>
            <a:r>
              <a:rPr lang="it-IT" dirty="0" err="1"/>
              <a:t>viewed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supplying</a:t>
            </a:r>
            <a:r>
              <a:rPr lang="it-IT" dirty="0"/>
              <a:t> some </a:t>
            </a:r>
            <a:r>
              <a:rPr lang="it-IT" dirty="0" err="1"/>
              <a:t>evidence</a:t>
            </a:r>
            <a:r>
              <a:rPr lang="it-IT" dirty="0"/>
              <a:t> for the </a:t>
            </a:r>
            <a:r>
              <a:rPr lang="it-IT" dirty="0" err="1"/>
              <a:t>truth</a:t>
            </a:r>
            <a:r>
              <a:rPr lang="it-IT" dirty="0"/>
              <a:t> of the </a:t>
            </a:r>
            <a:r>
              <a:rPr lang="it-IT" dirty="0" err="1"/>
              <a:t>conclusion</a:t>
            </a:r>
            <a:r>
              <a:rPr lang="it-IT" dirty="0"/>
              <a:t>»*</a:t>
            </a:r>
          </a:p>
          <a:p>
            <a:pPr marL="457200" lvl="1" indent="0">
              <a:buNone/>
            </a:pPr>
            <a:r>
              <a:rPr lang="it-IT" dirty="0"/>
              <a:t>	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AC77-AD50-1B46-AF7C-BAA6659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72B63-6EB4-4B47-B047-29FDF89E3C55}"/>
              </a:ext>
            </a:extLst>
          </p:cNvPr>
          <p:cNvSpPr/>
          <p:nvPr/>
        </p:nvSpPr>
        <p:spPr>
          <a:xfrm>
            <a:off x="3492500" y="5255220"/>
            <a:ext cx="5638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1800" dirty="0"/>
              <a:t>* Copi, I. M.; Cohen, C.; </a:t>
            </a:r>
            <a:r>
              <a:rPr lang="it-IT" sz="1800" dirty="0" err="1"/>
              <a:t>Flage</a:t>
            </a:r>
            <a:r>
              <a:rPr lang="it-IT" sz="1800" dirty="0"/>
              <a:t>, D. E. (2006). Essentials of </a:t>
            </a:r>
            <a:r>
              <a:rPr lang="it-IT" sz="1800" dirty="0" err="1"/>
              <a:t>Logic</a:t>
            </a:r>
            <a:r>
              <a:rPr lang="it-IT" sz="1800" dirty="0"/>
              <a:t> (Second ed.). </a:t>
            </a:r>
            <a:r>
              <a:rPr lang="it-IT" sz="1800" dirty="0" err="1"/>
              <a:t>Upper</a:t>
            </a:r>
            <a:r>
              <a:rPr lang="it-IT" sz="1800" dirty="0"/>
              <a:t> </a:t>
            </a:r>
            <a:r>
              <a:rPr lang="it-IT" sz="1800" dirty="0" err="1"/>
              <a:t>Saddle</a:t>
            </a:r>
            <a:r>
              <a:rPr lang="it-IT" sz="1800" dirty="0"/>
              <a:t> River, NJ: </a:t>
            </a:r>
            <a:r>
              <a:rPr lang="it-IT" sz="1800" dirty="0" err="1"/>
              <a:t>Pearson</a:t>
            </a:r>
            <a:r>
              <a:rPr lang="it-IT" sz="1800" dirty="0"/>
              <a:t> </a:t>
            </a:r>
            <a:r>
              <a:rPr lang="it-IT" sz="1800" dirty="0" err="1"/>
              <a:t>Education</a:t>
            </a:r>
            <a:r>
              <a:rPr lang="it-IT" sz="1800" dirty="0"/>
              <a:t>. ISBN 978-0-13-238034-8.</a:t>
            </a:r>
            <a:endParaRPr lang="it-IT" sz="18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22BE92-2B21-ED49-8112-7E71757E8003}"/>
              </a:ext>
            </a:extLst>
          </p:cNvPr>
          <p:cNvSpPr/>
          <p:nvPr/>
        </p:nvSpPr>
        <p:spPr bwMode="auto">
          <a:xfrm>
            <a:off x="6070600" y="1612900"/>
            <a:ext cx="2019300" cy="6350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3B535-126F-1A4E-B582-C31406DFAED9}"/>
              </a:ext>
            </a:extLst>
          </p:cNvPr>
          <p:cNvSpPr txBox="1"/>
          <p:nvPr/>
        </p:nvSpPr>
        <p:spPr>
          <a:xfrm>
            <a:off x="5571072" y="2554238"/>
            <a:ext cx="301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Data </a:t>
            </a:r>
            <a:r>
              <a:rPr lang="it-IT" b="1" dirty="0" err="1">
                <a:solidFill>
                  <a:srgbClr val="FF0000"/>
                </a:solidFill>
              </a:rPr>
              <a:t>features</a:t>
            </a:r>
            <a:r>
              <a:rPr lang="it-IT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6672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with the most informative content;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8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whose information counts the most with respect to others;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37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slide is left intentionally blank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&lt;moment of suspense&gt;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78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which most reduces Entropy! </a:t>
            </a:r>
          </a:p>
          <a:p>
            <a:endParaRPr lang="en-CA" dirty="0">
              <a:sym typeface="Wingdings"/>
            </a:endParaRPr>
          </a:p>
          <a:p>
            <a:pPr lvl="1"/>
            <a:r>
              <a:rPr lang="en-CA" sz="3600" b="1" dirty="0">
                <a:sym typeface="Wingdings"/>
              </a:rPr>
              <a:t>Entropy!</a:t>
            </a:r>
            <a:endParaRPr lang="en-CA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740" y="3649666"/>
            <a:ext cx="5447001" cy="22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26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69DD-D70A-90DD-7FD5-90B6843B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6" name="Content Placeholder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D5BC546D-E839-5FF4-5F3C-096D2E4E8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840" y="0"/>
            <a:ext cx="1173616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20F51-3E88-0B5B-B0D7-EF31351E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1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Entropy,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“the average amount of information produced by a stochastic source of data”</a:t>
            </a:r>
          </a:p>
          <a:p>
            <a:endParaRPr lang="en-CA" dirty="0"/>
          </a:p>
          <a:p>
            <a:r>
              <a:rPr lang="en-CA" dirty="0"/>
              <a:t>For example...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45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2-28 at 15.4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08" y="2877425"/>
            <a:ext cx="4236108" cy="2432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780" y="3342144"/>
            <a:ext cx="3456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fair coin tosses, </a:t>
            </a:r>
            <a:r>
              <a:rPr lang="en-US" dirty="0" err="1"/>
              <a:t>I</a:t>
            </a:r>
            <a:r>
              <a:rPr lang="en-US" baseline="-25000" dirty="0" err="1"/>
              <a:t>e</a:t>
            </a:r>
            <a:r>
              <a:rPr lang="en-US" dirty="0"/>
              <a:t> (in bits) == base-2 logarithm of the number of possible outcomes; </a:t>
            </a:r>
          </a:p>
          <a:p>
            <a:endParaRPr lang="en-US" dirty="0"/>
          </a:p>
          <a:p>
            <a:r>
              <a:rPr lang="en-US" dirty="0"/>
              <a:t>2 coins </a:t>
            </a:r>
            <a:r>
              <a:rPr lang="en-US" dirty="0">
                <a:sym typeface="Wingdings"/>
              </a:rPr>
              <a:t> </a:t>
            </a:r>
            <a:r>
              <a:rPr lang="en-US" dirty="0"/>
              <a:t>4 outcomes </a:t>
            </a:r>
            <a:r>
              <a:rPr lang="en-US" dirty="0">
                <a:sym typeface="Wingdings"/>
              </a:rPr>
              <a:t> 2 </a:t>
            </a:r>
            <a:r>
              <a:rPr lang="en-US" dirty="0"/>
              <a:t>bits of entropy.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1374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Entropy,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“the average amount of information produced by a stochastic source of data”</a:t>
            </a:r>
          </a:p>
          <a:p>
            <a:endParaRPr lang="en-CA" dirty="0"/>
          </a:p>
          <a:p>
            <a:r>
              <a:rPr lang="en-CA" dirty="0"/>
              <a:t>Generally...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46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3810" y="3456127"/>
            <a:ext cx="670978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“...</a:t>
            </a:r>
            <a:r>
              <a:rPr lang="en-CA" b="1" dirty="0">
                <a:latin typeface="Trebuchet MS"/>
                <a:cs typeface="Trebuchet MS"/>
              </a:rPr>
              <a:t>information</a:t>
            </a:r>
            <a:r>
              <a:rPr lang="en-CA" dirty="0">
                <a:latin typeface="Trebuchet MS"/>
                <a:cs typeface="Trebuchet MS"/>
              </a:rPr>
              <a:t> entropy is the average amount of information </a:t>
            </a:r>
            <a:r>
              <a:rPr lang="en-CA" b="1" dirty="0">
                <a:latin typeface="Trebuchet MS"/>
                <a:cs typeface="Trebuchet MS"/>
              </a:rPr>
              <a:t>conveyed</a:t>
            </a:r>
            <a:r>
              <a:rPr lang="en-CA" dirty="0">
                <a:latin typeface="Trebuchet MS"/>
                <a:cs typeface="Trebuchet MS"/>
              </a:rPr>
              <a:t> by an </a:t>
            </a:r>
            <a:r>
              <a:rPr lang="en-CA" b="1" dirty="0">
                <a:latin typeface="Trebuchet MS"/>
                <a:cs typeface="Trebuchet MS"/>
              </a:rPr>
              <a:t>event</a:t>
            </a:r>
            <a:r>
              <a:rPr lang="en-CA" dirty="0">
                <a:latin typeface="Trebuchet MS"/>
                <a:cs typeface="Trebuchet MS"/>
              </a:rPr>
              <a:t>, when </a:t>
            </a:r>
            <a:r>
              <a:rPr lang="en-CA" b="1" dirty="0">
                <a:latin typeface="Trebuchet MS"/>
                <a:cs typeface="Trebuchet MS"/>
              </a:rPr>
              <a:t>considering</a:t>
            </a:r>
            <a:r>
              <a:rPr lang="en-CA" dirty="0">
                <a:latin typeface="Trebuchet MS"/>
                <a:cs typeface="Trebuchet MS"/>
              </a:rPr>
              <a:t> all </a:t>
            </a:r>
            <a:r>
              <a:rPr lang="en-CA" b="1" dirty="0">
                <a:latin typeface="Trebuchet MS"/>
                <a:cs typeface="Trebuchet MS"/>
              </a:rPr>
              <a:t>possible</a:t>
            </a:r>
            <a:r>
              <a:rPr lang="en-CA" dirty="0">
                <a:latin typeface="Trebuchet MS"/>
                <a:cs typeface="Trebuchet MS"/>
              </a:rPr>
              <a:t> </a:t>
            </a:r>
            <a:r>
              <a:rPr lang="en-CA" b="1" dirty="0">
                <a:latin typeface="Trebuchet MS"/>
                <a:cs typeface="Trebuchet MS"/>
              </a:rPr>
              <a:t>outcomes</a:t>
            </a:r>
            <a:r>
              <a:rPr lang="en-CA" dirty="0">
                <a:latin typeface="Trebuchet MS"/>
                <a:cs typeface="Trebuchet MS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373881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1542321" y="2662113"/>
            <a:ext cx="6153863" cy="3136397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21558" y="3702479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888771" y="4452154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286586" y="3702479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698612" y="4222662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617735" y="4566900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0815" y="3136397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611522" y="4536300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015574" y="3931971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698612" y="3671879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077842" y="4192062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8" name="Diamond 17"/>
          <p:cNvSpPr/>
          <p:nvPr/>
        </p:nvSpPr>
        <p:spPr bwMode="auto">
          <a:xfrm>
            <a:off x="3930107" y="3794276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Diamond 18"/>
          <p:cNvSpPr/>
          <p:nvPr/>
        </p:nvSpPr>
        <p:spPr bwMode="auto">
          <a:xfrm>
            <a:off x="5334159" y="3182295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Diamond 19"/>
          <p:cNvSpPr/>
          <p:nvPr/>
        </p:nvSpPr>
        <p:spPr bwMode="auto">
          <a:xfrm>
            <a:off x="5734700" y="3886073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Diamond 20"/>
          <p:cNvSpPr/>
          <p:nvPr/>
        </p:nvSpPr>
        <p:spPr bwMode="auto">
          <a:xfrm>
            <a:off x="5334159" y="4796392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2" name="Diamond 21"/>
          <p:cNvSpPr/>
          <p:nvPr/>
        </p:nvSpPr>
        <p:spPr bwMode="auto">
          <a:xfrm>
            <a:off x="6515315" y="4681646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Diamond 22"/>
          <p:cNvSpPr/>
          <p:nvPr/>
        </p:nvSpPr>
        <p:spPr bwMode="auto">
          <a:xfrm>
            <a:off x="3103289" y="5025884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4" name="Diamond 23"/>
          <p:cNvSpPr/>
          <p:nvPr/>
        </p:nvSpPr>
        <p:spPr bwMode="auto">
          <a:xfrm>
            <a:off x="2905744" y="3036950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5" name="Diamond 24"/>
          <p:cNvSpPr/>
          <p:nvPr/>
        </p:nvSpPr>
        <p:spPr bwMode="auto">
          <a:xfrm>
            <a:off x="2179184" y="4704594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5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</a:t>
            </a:r>
            <a:r>
              <a:rPr lang="en-CA" b="1" dirty="0">
                <a:solidFill>
                  <a:srgbClr val="008000"/>
                </a:solidFill>
              </a:rPr>
              <a:t>positive</a:t>
            </a:r>
            <a:r>
              <a:rPr lang="en-CA" dirty="0">
                <a:solidFill>
                  <a:srgbClr val="008000"/>
                </a:solidFill>
              </a:rPr>
              <a:t> </a:t>
            </a:r>
            <a:r>
              <a:rPr lang="en-CA" dirty="0"/>
              <a:t>examples in S with respect to attribute A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48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1542321" y="2662113"/>
            <a:ext cx="6153863" cy="3136397"/>
          </a:xfrm>
          <a:prstGeom prst="ellipse">
            <a:avLst/>
          </a:prstGeom>
          <a:solidFill>
            <a:schemeClr val="accent1">
              <a:alpha val="19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21558" y="3702479"/>
            <a:ext cx="217244" cy="229492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888771" y="4452154"/>
            <a:ext cx="217244" cy="229492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286586" y="3702479"/>
            <a:ext cx="217244" cy="229492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698612" y="4222662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617735" y="4566900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770815" y="3136397"/>
            <a:ext cx="318585" cy="26009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11522" y="4536300"/>
            <a:ext cx="318585" cy="26009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015574" y="3931971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698612" y="3671879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077842" y="4192062"/>
            <a:ext cx="318585" cy="26009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iamond 15"/>
          <p:cNvSpPr/>
          <p:nvPr/>
        </p:nvSpPr>
        <p:spPr bwMode="auto">
          <a:xfrm>
            <a:off x="3930107" y="3794276"/>
            <a:ext cx="400541" cy="336589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7" name="Diamond 16"/>
          <p:cNvSpPr/>
          <p:nvPr/>
        </p:nvSpPr>
        <p:spPr bwMode="auto">
          <a:xfrm>
            <a:off x="5334159" y="3182295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8" name="Diamond 17"/>
          <p:cNvSpPr/>
          <p:nvPr/>
        </p:nvSpPr>
        <p:spPr bwMode="auto">
          <a:xfrm>
            <a:off x="5734700" y="3886073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Diamond 18"/>
          <p:cNvSpPr/>
          <p:nvPr/>
        </p:nvSpPr>
        <p:spPr bwMode="auto">
          <a:xfrm>
            <a:off x="5334159" y="4796392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Diamond 19"/>
          <p:cNvSpPr/>
          <p:nvPr/>
        </p:nvSpPr>
        <p:spPr bwMode="auto">
          <a:xfrm>
            <a:off x="6515315" y="4681646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Diamond 20"/>
          <p:cNvSpPr/>
          <p:nvPr/>
        </p:nvSpPr>
        <p:spPr bwMode="auto">
          <a:xfrm>
            <a:off x="3103289" y="5025884"/>
            <a:ext cx="400541" cy="336589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2" name="Diamond 21"/>
          <p:cNvSpPr/>
          <p:nvPr/>
        </p:nvSpPr>
        <p:spPr bwMode="auto">
          <a:xfrm>
            <a:off x="2905744" y="3036950"/>
            <a:ext cx="400541" cy="336589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Diamond 22"/>
          <p:cNvSpPr/>
          <p:nvPr/>
        </p:nvSpPr>
        <p:spPr bwMode="auto">
          <a:xfrm>
            <a:off x="2179184" y="4704594"/>
            <a:ext cx="400541" cy="336589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5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</a:t>
            </a:r>
            <a:r>
              <a:rPr lang="en-CA" b="1" dirty="0">
                <a:solidFill>
                  <a:srgbClr val="008000"/>
                </a:solidFill>
              </a:rPr>
              <a:t>positive</a:t>
            </a:r>
            <a:r>
              <a:rPr lang="en-CA" dirty="0">
                <a:solidFill>
                  <a:srgbClr val="008000"/>
                </a:solidFill>
              </a:rPr>
              <a:t> </a:t>
            </a:r>
            <a:r>
              <a:rPr lang="en-CA" dirty="0"/>
              <a:t>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</a:t>
            </a:r>
            <a:r>
              <a:rPr lang="en-CA" b="1" dirty="0">
                <a:solidFill>
                  <a:srgbClr val="FF0000"/>
                </a:solidFill>
              </a:rPr>
              <a:t>Negative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/>
              <a:t>examples in S with respect to attribute A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49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1986050" y="3488275"/>
            <a:ext cx="5373535" cy="2616215"/>
          </a:xfrm>
          <a:prstGeom prst="ellipse">
            <a:avLst/>
          </a:prstGeom>
          <a:solidFill>
            <a:schemeClr val="accent1">
              <a:alpha val="19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965287" y="4411646"/>
            <a:ext cx="189697" cy="191430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332500" y="4796196"/>
            <a:ext cx="189697" cy="191430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730315" y="4411646"/>
            <a:ext cx="189697" cy="191430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888341" y="4423829"/>
            <a:ext cx="189697" cy="191430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07464" y="4768067"/>
            <a:ext cx="189697" cy="191430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214544" y="3850638"/>
            <a:ext cx="278187" cy="216955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55251" y="4885416"/>
            <a:ext cx="278187" cy="216955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205303" y="4138212"/>
            <a:ext cx="278187" cy="216955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521571" y="4541178"/>
            <a:ext cx="278187" cy="216955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iamond 15"/>
          <p:cNvSpPr/>
          <p:nvPr/>
        </p:nvSpPr>
        <p:spPr bwMode="auto">
          <a:xfrm>
            <a:off x="4373836" y="4298955"/>
            <a:ext cx="349751" cy="280765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8" name="Diamond 17"/>
          <p:cNvSpPr/>
          <p:nvPr/>
        </p:nvSpPr>
        <p:spPr bwMode="auto">
          <a:xfrm>
            <a:off x="5924429" y="4105002"/>
            <a:ext cx="349751" cy="280765"/>
          </a:xfrm>
          <a:prstGeom prst="diamond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Diamond 18"/>
          <p:cNvSpPr/>
          <p:nvPr/>
        </p:nvSpPr>
        <p:spPr bwMode="auto">
          <a:xfrm>
            <a:off x="5523888" y="5015321"/>
            <a:ext cx="349751" cy="280765"/>
          </a:xfrm>
          <a:prstGeom prst="diamond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Diamond 19"/>
          <p:cNvSpPr/>
          <p:nvPr/>
        </p:nvSpPr>
        <p:spPr bwMode="auto">
          <a:xfrm>
            <a:off x="6705044" y="4900575"/>
            <a:ext cx="349751" cy="280765"/>
          </a:xfrm>
          <a:prstGeom prst="diamond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Diamond 20"/>
          <p:cNvSpPr/>
          <p:nvPr/>
        </p:nvSpPr>
        <p:spPr bwMode="auto">
          <a:xfrm>
            <a:off x="3547018" y="5387688"/>
            <a:ext cx="349751" cy="280765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2" name="Diamond 21"/>
          <p:cNvSpPr/>
          <p:nvPr/>
        </p:nvSpPr>
        <p:spPr bwMode="auto">
          <a:xfrm>
            <a:off x="3349473" y="3763879"/>
            <a:ext cx="349751" cy="280765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Diamond 22"/>
          <p:cNvSpPr/>
          <p:nvPr/>
        </p:nvSpPr>
        <p:spPr bwMode="auto">
          <a:xfrm>
            <a:off x="2622913" y="5066398"/>
            <a:ext cx="349751" cy="280765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157481" y="4681587"/>
            <a:ext cx="189697" cy="191430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5" name="Diamond 24"/>
          <p:cNvSpPr/>
          <p:nvPr/>
        </p:nvSpPr>
        <p:spPr bwMode="auto">
          <a:xfrm>
            <a:off x="5974184" y="5158333"/>
            <a:ext cx="349751" cy="280765"/>
          </a:xfrm>
          <a:prstGeom prst="diamond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Suppose you want to learn something from this dataset...</a:t>
            </a:r>
          </a:p>
        </p:txBody>
      </p:sp>
      <p:pic>
        <p:nvPicPr>
          <p:cNvPr id="4" name="Picture 3" descr="Screen Shot 2018-01-17 at 11.3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768"/>
            <a:ext cx="9144000" cy="23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70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</a:t>
            </a:r>
            <a:r>
              <a:rPr lang="en-CA" b="1" dirty="0"/>
              <a:t>impurity</a:t>
            </a:r>
            <a:r>
              <a:rPr lang="en-CA" dirty="0"/>
              <a:t>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5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</a:t>
            </a:r>
            <a:r>
              <a:rPr lang="en-CA" b="1" dirty="0"/>
              <a:t>impurity</a:t>
            </a:r>
            <a:r>
              <a:rPr lang="en-CA" dirty="0"/>
              <a:t>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51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07107" y="5492520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&lt;moment of suspense...&gt;</a:t>
            </a:r>
          </a:p>
        </p:txBody>
      </p:sp>
      <p:pic>
        <p:nvPicPr>
          <p:cNvPr id="6" name="Picture 5" descr="0-neu-d5-83e76c570d2df04fac4d8ecea067850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795636" y="4769895"/>
            <a:ext cx="912743" cy="1445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76" y="5261018"/>
            <a:ext cx="1862465" cy="7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9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</a:t>
            </a:r>
            <a:r>
              <a:rPr lang="en-CA" b="1" dirty="0"/>
              <a:t>impurity</a:t>
            </a:r>
            <a:r>
              <a:rPr lang="en-CA" dirty="0"/>
              <a:t>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52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0-neu-d5-83e76c570d2df04fac4d8ecea06785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795636" y="4769895"/>
            <a:ext cx="912743" cy="1445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AF22E-A411-674A-8591-C81F924E8346}"/>
              </a:ext>
            </a:extLst>
          </p:cNvPr>
          <p:cNvSpPr txBox="1"/>
          <p:nvPr/>
        </p:nvSpPr>
        <p:spPr>
          <a:xfrm>
            <a:off x="3460830" y="5208608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E(I(</a:t>
            </a:r>
            <a:r>
              <a:rPr lang="it-IT" b="1" dirty="0" err="1"/>
              <a:t>S</a:t>
            </a:r>
            <a:r>
              <a:rPr lang="it-IT" b="1" dirty="0"/>
              <a:t>)) =E(???);</a:t>
            </a:r>
          </a:p>
        </p:txBody>
      </p:sp>
    </p:spTree>
    <p:extLst>
      <p:ext uri="{BB962C8B-B14F-4D97-AF65-F5344CB8AC3E}">
        <p14:creationId xmlns:p14="http://schemas.microsoft.com/office/powerpoint/2010/main" val="1854264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EB86-D798-F04D-B87C-BA681F9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Here’s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know</a:t>
            </a:r>
            <a:r>
              <a:rPr lang="it-IT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5BB1-43A9-8845-9273-457C111B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8249856" cy="4781550"/>
          </a:xfrm>
        </p:spPr>
        <p:txBody>
          <a:bodyPr/>
          <a:lstStyle/>
          <a:p>
            <a:r>
              <a:rPr lang="it-IT" b="1" dirty="0"/>
              <a:t>I(</a:t>
            </a:r>
            <a:r>
              <a:rPr lang="it-IT" b="1" i="1" dirty="0" err="1"/>
              <a:t>p</a:t>
            </a:r>
            <a:r>
              <a:rPr lang="it-IT" b="1" dirty="0"/>
              <a:t>)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monotonically</a:t>
            </a:r>
            <a:r>
              <a:rPr lang="it-IT" b="1" dirty="0"/>
              <a:t> </a:t>
            </a:r>
            <a:r>
              <a:rPr lang="it-IT" b="1" dirty="0" err="1"/>
              <a:t>decreasing</a:t>
            </a:r>
            <a:r>
              <a:rPr lang="it-IT" b="1" dirty="0"/>
              <a:t> in </a:t>
            </a:r>
            <a:r>
              <a:rPr lang="it-IT" b="1" i="1" dirty="0" err="1"/>
              <a:t>p</a:t>
            </a:r>
            <a:endParaRPr lang="it-IT" b="1" i="1" dirty="0"/>
          </a:p>
          <a:p>
            <a:pPr lvl="1"/>
            <a:r>
              <a:rPr lang="it-IT" dirty="0"/>
              <a:t>an </a:t>
            </a:r>
            <a:r>
              <a:rPr lang="it-IT" dirty="0" err="1"/>
              <a:t>increase</a:t>
            </a:r>
            <a:r>
              <a:rPr lang="it-IT" dirty="0"/>
              <a:t> in the </a:t>
            </a:r>
            <a:r>
              <a:rPr lang="it-IT" dirty="0" err="1"/>
              <a:t>probability</a:t>
            </a:r>
            <a:r>
              <a:rPr lang="it-IT" dirty="0"/>
              <a:t> of an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decreases</a:t>
            </a:r>
            <a:r>
              <a:rPr lang="it-IT" dirty="0"/>
              <a:t> the information from an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event</a:t>
            </a:r>
            <a:r>
              <a:rPr lang="it-IT" dirty="0"/>
              <a:t>, and vice versa</a:t>
            </a:r>
          </a:p>
          <a:p>
            <a:pPr marL="457200" lvl="1" indent="0">
              <a:buNone/>
            </a:pPr>
            <a:endParaRPr lang="it-IT" dirty="0"/>
          </a:p>
          <a:p>
            <a:r>
              <a:rPr lang="it-IT" b="1" dirty="0"/>
              <a:t>I(</a:t>
            </a:r>
            <a:r>
              <a:rPr lang="it-IT" b="1" i="1" dirty="0" err="1"/>
              <a:t>p</a:t>
            </a:r>
            <a:r>
              <a:rPr lang="it-IT" b="1" dirty="0"/>
              <a:t>) ≥ 0 </a:t>
            </a:r>
          </a:p>
          <a:p>
            <a:pPr lvl="1"/>
            <a:r>
              <a:rPr lang="it-IT" dirty="0"/>
              <a:t>information </a:t>
            </a:r>
            <a:r>
              <a:rPr lang="it-IT" dirty="0" err="1"/>
              <a:t>is</a:t>
            </a:r>
            <a:r>
              <a:rPr lang="it-IT" dirty="0"/>
              <a:t> a non-negative </a:t>
            </a:r>
            <a:r>
              <a:rPr lang="it-IT" dirty="0" err="1"/>
              <a:t>quantity</a:t>
            </a:r>
            <a:endParaRPr lang="it-IT" dirty="0"/>
          </a:p>
          <a:p>
            <a:endParaRPr lang="it-IT" dirty="0"/>
          </a:p>
          <a:p>
            <a:r>
              <a:rPr lang="it-IT" b="1" dirty="0"/>
              <a:t>I(1) = 0 </a:t>
            </a:r>
          </a:p>
          <a:p>
            <a:pPr lvl="1"/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occur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communicate</a:t>
            </a:r>
            <a:r>
              <a:rPr lang="it-IT" dirty="0"/>
              <a:t> information</a:t>
            </a:r>
          </a:p>
          <a:p>
            <a:endParaRPr lang="it-IT" dirty="0"/>
          </a:p>
          <a:p>
            <a:r>
              <a:rPr lang="it-IT" b="1" dirty="0"/>
              <a:t>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 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= 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) + I(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</a:t>
            </a:r>
          </a:p>
          <a:p>
            <a:pPr lvl="1"/>
            <a:r>
              <a:rPr lang="it-IT" dirty="0"/>
              <a:t>information due to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additive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A850-C8B8-764A-91C9-111921CB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6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EB86-D798-F04D-B87C-BA681F9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Here’s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know</a:t>
            </a:r>
            <a:r>
              <a:rPr lang="it-IT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5BB1-43A9-8845-9273-457C111B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8249856" cy="4781550"/>
          </a:xfrm>
        </p:spPr>
        <p:txBody>
          <a:bodyPr/>
          <a:lstStyle/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monotonically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decreasing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it-IT" b="1" i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increase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probability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of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decreases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the information from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observed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, and vice versa</a:t>
            </a:r>
          </a:p>
          <a:p>
            <a:pPr marL="457200" lvl="1" indent="0">
              <a:buNone/>
            </a:pP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≥ 0 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information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a non-negative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quantity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I(1) = 0 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always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occur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do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communicate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information</a:t>
            </a:r>
          </a:p>
          <a:p>
            <a:endParaRPr lang="it-IT" dirty="0"/>
          </a:p>
          <a:p>
            <a:r>
              <a:rPr lang="it-IT" b="1" dirty="0"/>
              <a:t>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 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= 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) + I(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</a:t>
            </a:r>
          </a:p>
          <a:p>
            <a:pPr lvl="1"/>
            <a:r>
              <a:rPr lang="it-IT" dirty="0"/>
              <a:t>information due to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additive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A850-C8B8-764A-91C9-111921CB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54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A48FF-11A7-BF4E-B41A-2740B21FBB0C}"/>
              </a:ext>
            </a:extLst>
          </p:cNvPr>
          <p:cNvSpPr/>
          <p:nvPr/>
        </p:nvSpPr>
        <p:spPr bwMode="auto">
          <a:xfrm>
            <a:off x="544010" y="5318975"/>
            <a:ext cx="7500395" cy="931354"/>
          </a:xfrm>
          <a:prstGeom prst="rect">
            <a:avLst/>
          </a:prstGeom>
          <a:solidFill>
            <a:schemeClr val="accent1">
              <a:alpha val="31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917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EB86-D798-F04D-B87C-BA681F9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Here’s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know</a:t>
            </a:r>
            <a:r>
              <a:rPr lang="it-IT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5BB1-43A9-8845-9273-457C111B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8249856" cy="4781550"/>
          </a:xfrm>
        </p:spPr>
        <p:txBody>
          <a:bodyPr/>
          <a:lstStyle/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monotonically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decreasing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it-IT" b="1" i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increase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probability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of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decreases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the information from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observed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, and vice versa</a:t>
            </a:r>
          </a:p>
          <a:p>
            <a:pPr marL="457200" lvl="1" indent="0">
              <a:buNone/>
            </a:pP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≥ 0 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information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a non-negative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quantity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I(1) = 0 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always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occur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do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communicate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information</a:t>
            </a:r>
          </a:p>
          <a:p>
            <a:endParaRPr lang="it-IT" dirty="0"/>
          </a:p>
          <a:p>
            <a:r>
              <a:rPr lang="it-IT" b="1" dirty="0"/>
              <a:t>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 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= 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) + I(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</a:t>
            </a:r>
          </a:p>
          <a:p>
            <a:pPr lvl="1"/>
            <a:r>
              <a:rPr lang="it-IT" dirty="0"/>
              <a:t>information due to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additive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A850-C8B8-764A-91C9-111921CB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55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A48FF-11A7-BF4E-B41A-2740B21FBB0C}"/>
              </a:ext>
            </a:extLst>
          </p:cNvPr>
          <p:cNvSpPr/>
          <p:nvPr/>
        </p:nvSpPr>
        <p:spPr bwMode="auto">
          <a:xfrm>
            <a:off x="544010" y="5318975"/>
            <a:ext cx="7500395" cy="931354"/>
          </a:xfrm>
          <a:prstGeom prst="rect">
            <a:avLst/>
          </a:prstGeom>
          <a:solidFill>
            <a:schemeClr val="accent1">
              <a:alpha val="31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C9D6D-552D-954B-BE2F-EF78DA91057D}"/>
              </a:ext>
            </a:extLst>
          </p:cNvPr>
          <p:cNvSpPr/>
          <p:nvPr/>
        </p:nvSpPr>
        <p:spPr bwMode="auto">
          <a:xfrm>
            <a:off x="544010" y="1238250"/>
            <a:ext cx="8391646" cy="3861784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>
                <a:latin typeface="Trebuchet MS" panose="020B0703020202090204" pitchFamily="34" charset="0"/>
              </a:rPr>
              <a:t>Joint </a:t>
            </a:r>
            <a:r>
              <a:rPr lang="it-IT" sz="1800" dirty="0" err="1">
                <a:latin typeface="Trebuchet MS" panose="020B0703020202090204" pitchFamily="34" charset="0"/>
              </a:rPr>
              <a:t>probability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dirty="0" err="1">
                <a:latin typeface="Trebuchet MS" panose="020B0703020202090204" pitchFamily="34" charset="0"/>
              </a:rPr>
              <a:t>independent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sources</a:t>
            </a:r>
            <a:r>
              <a:rPr lang="it-IT" sz="1800" dirty="0">
                <a:latin typeface="Trebuchet MS" panose="020B0703020202090204" pitchFamily="34" charset="0"/>
              </a:rPr>
              <a:t> of information </a:t>
            </a:r>
            <a:r>
              <a:rPr lang="it-IT" sz="1800" dirty="0" err="1">
                <a:latin typeface="Trebuchet MS" panose="020B0703020202090204" pitchFamily="34" charset="0"/>
              </a:rPr>
              <a:t>communicates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as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much</a:t>
            </a:r>
            <a:r>
              <a:rPr lang="it-IT" sz="1800" dirty="0">
                <a:latin typeface="Trebuchet MS" panose="020B0703020202090204" pitchFamily="34" charset="0"/>
              </a:rPr>
              <a:t> information </a:t>
            </a:r>
            <a:r>
              <a:rPr lang="it-IT" sz="1800" dirty="0" err="1">
                <a:latin typeface="Trebuchet MS" panose="020B0703020202090204" pitchFamily="34" charset="0"/>
              </a:rPr>
              <a:t>as</a:t>
            </a:r>
            <a:r>
              <a:rPr lang="it-IT" sz="1800" dirty="0">
                <a:latin typeface="Trebuchet MS" panose="020B0703020202090204" pitchFamily="34" charset="0"/>
              </a:rPr>
              <a:t> the </a:t>
            </a:r>
            <a:r>
              <a:rPr lang="it-IT" sz="1800" dirty="0" err="1">
                <a:latin typeface="Trebuchet MS" panose="020B0703020202090204" pitchFamily="34" charset="0"/>
              </a:rPr>
              <a:t>two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individual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events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separately</a:t>
            </a:r>
            <a:endParaRPr lang="it-IT" sz="1800" dirty="0">
              <a:latin typeface="Trebuchet MS" panose="020B0703020202090204" pitchFamily="34" charset="0"/>
            </a:endParaRPr>
          </a:p>
          <a:p>
            <a:endParaRPr lang="it-IT" sz="1800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rebuchet MS" panose="020B0703020202090204" pitchFamily="34" charset="0"/>
              </a:rPr>
              <a:t>if</a:t>
            </a:r>
            <a:r>
              <a:rPr lang="it-IT" sz="1800" dirty="0">
                <a:latin typeface="Trebuchet MS" panose="020B0703020202090204" pitchFamily="34" charset="0"/>
              </a:rPr>
              <a:t> the first </a:t>
            </a:r>
            <a:r>
              <a:rPr lang="it-IT" sz="1800" dirty="0" err="1">
                <a:latin typeface="Trebuchet MS" panose="020B0703020202090204" pitchFamily="34" charset="0"/>
              </a:rPr>
              <a:t>event</a:t>
            </a:r>
            <a:r>
              <a:rPr lang="it-IT" sz="1800" dirty="0">
                <a:latin typeface="Trebuchet MS" panose="020B0703020202090204" pitchFamily="34" charset="0"/>
              </a:rPr>
              <a:t> can </a:t>
            </a:r>
            <a:r>
              <a:rPr lang="it-IT" sz="1800" dirty="0" err="1">
                <a:latin typeface="Trebuchet MS" panose="020B0703020202090204" pitchFamily="34" charset="0"/>
              </a:rPr>
              <a:t>yield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equiprobable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and </a:t>
            </a:r>
            <a:r>
              <a:rPr lang="it-IT" sz="1800" dirty="0" err="1">
                <a:latin typeface="Trebuchet MS" panose="020B0703020202090204" pitchFamily="34" charset="0"/>
              </a:rPr>
              <a:t>another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has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equiprobable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then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there</a:t>
            </a:r>
            <a:r>
              <a:rPr lang="it-IT" sz="1800" dirty="0">
                <a:latin typeface="Trebuchet MS" panose="020B0703020202090204" pitchFamily="34" charset="0"/>
              </a:rPr>
              <a:t> are </a:t>
            </a:r>
            <a:r>
              <a:rPr lang="it-IT" sz="1800" i="1" dirty="0">
                <a:latin typeface="Trebuchet MS" panose="020B0703020202090204" pitchFamily="34" charset="0"/>
              </a:rPr>
              <a:t>m*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possible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of the joint </a:t>
            </a:r>
            <a:r>
              <a:rPr lang="it-IT" sz="1800" dirty="0" err="1">
                <a:latin typeface="Trebuchet MS" panose="020B0703020202090204" pitchFamily="34" charset="0"/>
              </a:rPr>
              <a:t>event</a:t>
            </a:r>
            <a:r>
              <a:rPr lang="it-IT" sz="1800" dirty="0">
                <a:latin typeface="Trebuchet MS" panose="020B0703020202090204" pitchFamily="34" charset="0"/>
              </a:rPr>
              <a:t>; </a:t>
            </a:r>
          </a:p>
          <a:p>
            <a:endParaRPr lang="it-IT" sz="1800" dirty="0">
              <a:latin typeface="Trebuchet MS" panose="020B070302020209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rebuchet MS" panose="020B0703020202090204" pitchFamily="34" charset="0"/>
              </a:rPr>
              <a:t>This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means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that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if</a:t>
            </a:r>
            <a:r>
              <a:rPr lang="it-IT" sz="1800" dirty="0">
                <a:latin typeface="Trebuchet MS" panose="020B0703020202090204" pitchFamily="34" charset="0"/>
              </a:rPr>
              <a:t>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) bits are </a:t>
            </a:r>
            <a:r>
              <a:rPr lang="it-IT" sz="1800" dirty="0" err="1">
                <a:latin typeface="Trebuchet MS" panose="020B0703020202090204" pitchFamily="34" charset="0"/>
              </a:rPr>
              <a:t>needed</a:t>
            </a:r>
            <a:r>
              <a:rPr lang="it-IT" sz="1800" dirty="0">
                <a:latin typeface="Trebuchet MS" panose="020B0703020202090204" pitchFamily="34" charset="0"/>
              </a:rPr>
              <a:t>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the first </a:t>
            </a:r>
            <a:r>
              <a:rPr lang="it-IT" sz="1800" dirty="0" err="1">
                <a:latin typeface="Trebuchet MS" panose="020B0703020202090204" pitchFamily="34" charset="0"/>
              </a:rPr>
              <a:t>value</a:t>
            </a:r>
            <a:r>
              <a:rPr lang="it-IT" sz="1800" dirty="0">
                <a:latin typeface="Trebuchet MS" panose="020B0703020202090204" pitchFamily="34" charset="0"/>
              </a:rPr>
              <a:t> and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)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the </a:t>
            </a:r>
            <a:r>
              <a:rPr lang="it-IT" sz="1800" dirty="0" err="1">
                <a:latin typeface="Trebuchet MS" panose="020B0703020202090204" pitchFamily="34" charset="0"/>
              </a:rPr>
              <a:t>second</a:t>
            </a:r>
            <a:r>
              <a:rPr lang="it-IT" sz="1800" dirty="0">
                <a:latin typeface="Trebuchet MS" panose="020B0703020202090204" pitchFamily="34" charset="0"/>
              </a:rPr>
              <a:t>,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needs</a:t>
            </a:r>
            <a:r>
              <a:rPr lang="it-IT" sz="1800" dirty="0">
                <a:latin typeface="Trebuchet MS" panose="020B0703020202090204" pitchFamily="34" charset="0"/>
              </a:rPr>
              <a:t>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mn</a:t>
            </a:r>
            <a:r>
              <a:rPr lang="it-IT" sz="1800" dirty="0">
                <a:latin typeface="Trebuchet MS" panose="020B0703020202090204" pitchFamily="34" charset="0"/>
              </a:rPr>
              <a:t>) =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) +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)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both</a:t>
            </a:r>
            <a:r>
              <a:rPr lang="it-IT" sz="1800" dirty="0">
                <a:latin typeface="Trebuchet MS" panose="020B0703020202090204" pitchFamily="34" charset="0"/>
              </a:rPr>
              <a:t>!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09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EB86-D798-F04D-B87C-BA681F9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Lollipop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5BB1-43A9-8845-9273-457C111B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8249856" cy="4781550"/>
          </a:xfrm>
        </p:spPr>
        <p:txBody>
          <a:bodyPr/>
          <a:lstStyle/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monotonically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decreasing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it-IT" b="1" i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increase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probability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of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decreases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the information from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observed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, and vice versa</a:t>
            </a:r>
          </a:p>
          <a:p>
            <a:pPr marL="457200" lvl="1" indent="0">
              <a:buNone/>
            </a:pP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≥ 0 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information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a non-negative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quantity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I(1) = 0 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always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occur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do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communicate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information</a:t>
            </a:r>
          </a:p>
          <a:p>
            <a:endParaRPr lang="it-IT" dirty="0"/>
          </a:p>
          <a:p>
            <a:r>
              <a:rPr lang="it-IT" b="1" dirty="0"/>
              <a:t>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 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= 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) + I(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</a:t>
            </a:r>
          </a:p>
          <a:p>
            <a:pPr lvl="1"/>
            <a:r>
              <a:rPr lang="it-IT" dirty="0"/>
              <a:t>information due to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additive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A850-C8B8-764A-91C9-111921CB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56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A48FF-11A7-BF4E-B41A-2740B21FBB0C}"/>
              </a:ext>
            </a:extLst>
          </p:cNvPr>
          <p:cNvSpPr/>
          <p:nvPr/>
        </p:nvSpPr>
        <p:spPr bwMode="auto">
          <a:xfrm>
            <a:off x="544010" y="5318975"/>
            <a:ext cx="7500395" cy="931354"/>
          </a:xfrm>
          <a:prstGeom prst="rect">
            <a:avLst/>
          </a:prstGeom>
          <a:solidFill>
            <a:schemeClr val="accent1">
              <a:alpha val="31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C9D6D-552D-954B-BE2F-EF78DA91057D}"/>
              </a:ext>
            </a:extLst>
          </p:cNvPr>
          <p:cNvSpPr/>
          <p:nvPr/>
        </p:nvSpPr>
        <p:spPr bwMode="auto">
          <a:xfrm>
            <a:off x="544010" y="1238250"/>
            <a:ext cx="8391646" cy="3861784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>
                <a:latin typeface="Trebuchet MS" panose="020B0703020202090204" pitchFamily="34" charset="0"/>
              </a:rPr>
              <a:t>Joint </a:t>
            </a:r>
            <a:r>
              <a:rPr lang="it-IT" sz="1800" dirty="0" err="1">
                <a:latin typeface="Trebuchet MS" panose="020B0703020202090204" pitchFamily="34" charset="0"/>
              </a:rPr>
              <a:t>probability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dirty="0" err="1">
                <a:latin typeface="Trebuchet MS" panose="020B0703020202090204" pitchFamily="34" charset="0"/>
              </a:rPr>
              <a:t>independent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sources</a:t>
            </a:r>
            <a:r>
              <a:rPr lang="it-IT" sz="1800" dirty="0">
                <a:latin typeface="Trebuchet MS" panose="020B0703020202090204" pitchFamily="34" charset="0"/>
              </a:rPr>
              <a:t> of information </a:t>
            </a:r>
            <a:r>
              <a:rPr lang="it-IT" sz="1800" dirty="0" err="1">
                <a:latin typeface="Trebuchet MS" panose="020B0703020202090204" pitchFamily="34" charset="0"/>
              </a:rPr>
              <a:t>communicates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as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much</a:t>
            </a:r>
            <a:r>
              <a:rPr lang="it-IT" sz="1800" dirty="0">
                <a:latin typeface="Trebuchet MS" panose="020B0703020202090204" pitchFamily="34" charset="0"/>
              </a:rPr>
              <a:t> information </a:t>
            </a:r>
            <a:r>
              <a:rPr lang="it-IT" sz="1800" dirty="0" err="1">
                <a:latin typeface="Trebuchet MS" panose="020B0703020202090204" pitchFamily="34" charset="0"/>
              </a:rPr>
              <a:t>as</a:t>
            </a:r>
            <a:r>
              <a:rPr lang="it-IT" sz="1800" dirty="0">
                <a:latin typeface="Trebuchet MS" panose="020B0703020202090204" pitchFamily="34" charset="0"/>
              </a:rPr>
              <a:t> the </a:t>
            </a:r>
            <a:r>
              <a:rPr lang="it-IT" sz="1800" dirty="0" err="1">
                <a:latin typeface="Trebuchet MS" panose="020B0703020202090204" pitchFamily="34" charset="0"/>
              </a:rPr>
              <a:t>two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individual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events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separately</a:t>
            </a:r>
            <a:endParaRPr lang="it-IT" sz="1800" dirty="0">
              <a:latin typeface="Trebuchet MS" panose="020B0703020202090204" pitchFamily="34" charset="0"/>
            </a:endParaRPr>
          </a:p>
          <a:p>
            <a:endParaRPr lang="it-IT" sz="1800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rebuchet MS" panose="020B0703020202090204" pitchFamily="34" charset="0"/>
              </a:rPr>
              <a:t>if</a:t>
            </a:r>
            <a:r>
              <a:rPr lang="it-IT" sz="1800" dirty="0">
                <a:latin typeface="Trebuchet MS" panose="020B0703020202090204" pitchFamily="34" charset="0"/>
              </a:rPr>
              <a:t> the first </a:t>
            </a:r>
            <a:r>
              <a:rPr lang="it-IT" sz="1800" dirty="0" err="1">
                <a:latin typeface="Trebuchet MS" panose="020B0703020202090204" pitchFamily="34" charset="0"/>
              </a:rPr>
              <a:t>event</a:t>
            </a:r>
            <a:r>
              <a:rPr lang="it-IT" sz="1800" dirty="0">
                <a:latin typeface="Trebuchet MS" panose="020B0703020202090204" pitchFamily="34" charset="0"/>
              </a:rPr>
              <a:t> can </a:t>
            </a:r>
            <a:r>
              <a:rPr lang="it-IT" sz="1800" dirty="0" err="1">
                <a:latin typeface="Trebuchet MS" panose="020B0703020202090204" pitchFamily="34" charset="0"/>
              </a:rPr>
              <a:t>yield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equiprobable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and </a:t>
            </a:r>
            <a:r>
              <a:rPr lang="it-IT" sz="1800" dirty="0" err="1">
                <a:latin typeface="Trebuchet MS" panose="020B0703020202090204" pitchFamily="34" charset="0"/>
              </a:rPr>
              <a:t>another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has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equiprobable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then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there</a:t>
            </a:r>
            <a:r>
              <a:rPr lang="it-IT" sz="1800" dirty="0">
                <a:latin typeface="Trebuchet MS" panose="020B0703020202090204" pitchFamily="34" charset="0"/>
              </a:rPr>
              <a:t> are </a:t>
            </a:r>
            <a:r>
              <a:rPr lang="it-IT" sz="1800" i="1" dirty="0">
                <a:latin typeface="Trebuchet MS" panose="020B0703020202090204" pitchFamily="34" charset="0"/>
              </a:rPr>
              <a:t>m*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possible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of the joint </a:t>
            </a:r>
            <a:r>
              <a:rPr lang="it-IT" sz="1800" dirty="0" err="1">
                <a:latin typeface="Trebuchet MS" panose="020B0703020202090204" pitchFamily="34" charset="0"/>
              </a:rPr>
              <a:t>event</a:t>
            </a:r>
            <a:r>
              <a:rPr lang="it-IT" sz="1800" dirty="0">
                <a:latin typeface="Trebuchet MS" panose="020B0703020202090204" pitchFamily="34" charset="0"/>
              </a:rPr>
              <a:t>; </a:t>
            </a:r>
          </a:p>
          <a:p>
            <a:endParaRPr lang="it-IT" sz="1800" dirty="0">
              <a:latin typeface="Trebuchet MS" panose="020B070302020209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rebuchet MS" panose="020B0703020202090204" pitchFamily="34" charset="0"/>
              </a:rPr>
              <a:t>This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means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that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if</a:t>
            </a:r>
            <a:r>
              <a:rPr lang="it-IT" sz="1800" dirty="0">
                <a:latin typeface="Trebuchet MS" panose="020B0703020202090204" pitchFamily="34" charset="0"/>
              </a:rPr>
              <a:t>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) bits are </a:t>
            </a:r>
            <a:r>
              <a:rPr lang="it-IT" sz="1800" dirty="0" err="1">
                <a:latin typeface="Trebuchet MS" panose="020B0703020202090204" pitchFamily="34" charset="0"/>
              </a:rPr>
              <a:t>needed</a:t>
            </a:r>
            <a:r>
              <a:rPr lang="it-IT" sz="1800" dirty="0">
                <a:latin typeface="Trebuchet MS" panose="020B0703020202090204" pitchFamily="34" charset="0"/>
              </a:rPr>
              <a:t>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the first </a:t>
            </a:r>
            <a:r>
              <a:rPr lang="it-IT" sz="1800" dirty="0" err="1">
                <a:latin typeface="Trebuchet MS" panose="020B0703020202090204" pitchFamily="34" charset="0"/>
              </a:rPr>
              <a:t>value</a:t>
            </a:r>
            <a:r>
              <a:rPr lang="it-IT" sz="1800" dirty="0">
                <a:latin typeface="Trebuchet MS" panose="020B0703020202090204" pitchFamily="34" charset="0"/>
              </a:rPr>
              <a:t> and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)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the </a:t>
            </a:r>
            <a:r>
              <a:rPr lang="it-IT" sz="1800" dirty="0" err="1">
                <a:latin typeface="Trebuchet MS" panose="020B0703020202090204" pitchFamily="34" charset="0"/>
              </a:rPr>
              <a:t>second</a:t>
            </a:r>
            <a:r>
              <a:rPr lang="it-IT" sz="1800" dirty="0">
                <a:latin typeface="Trebuchet MS" panose="020B0703020202090204" pitchFamily="34" charset="0"/>
              </a:rPr>
              <a:t>,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needs</a:t>
            </a:r>
            <a:r>
              <a:rPr lang="it-IT" sz="1800" dirty="0">
                <a:latin typeface="Trebuchet MS" panose="020B0703020202090204" pitchFamily="34" charset="0"/>
              </a:rPr>
              <a:t>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mn</a:t>
            </a:r>
            <a:r>
              <a:rPr lang="it-IT" sz="1800" dirty="0">
                <a:latin typeface="Trebuchet MS" panose="020B0703020202090204" pitchFamily="34" charset="0"/>
              </a:rPr>
              <a:t>) =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) +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)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both</a:t>
            </a:r>
            <a:r>
              <a:rPr lang="it-IT" sz="1800" dirty="0">
                <a:latin typeface="Trebuchet MS" panose="020B0703020202090204" pitchFamily="34" charset="0"/>
              </a:rPr>
              <a:t>!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6B44E-0B1F-A14D-BFAD-FBA0EAC5E214}"/>
              </a:ext>
            </a:extLst>
          </p:cNvPr>
          <p:cNvSpPr txBox="1"/>
          <p:nvPr/>
        </p:nvSpPr>
        <p:spPr>
          <a:xfrm>
            <a:off x="1121955" y="4296085"/>
            <a:ext cx="5901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</a:rPr>
              <a:t>So… </a:t>
            </a:r>
            <a:r>
              <a:rPr lang="it-IT" b="1" i="1" dirty="0" err="1">
                <a:solidFill>
                  <a:srgbClr val="FF0000"/>
                </a:solidFill>
              </a:rPr>
              <a:t>what</a:t>
            </a:r>
            <a:r>
              <a:rPr lang="it-IT" b="1" i="1" dirty="0">
                <a:solidFill>
                  <a:srgbClr val="FF0000"/>
                </a:solidFill>
              </a:rPr>
              <a:t> </a:t>
            </a:r>
            <a:r>
              <a:rPr lang="it-IT" b="1" i="1" dirty="0" err="1">
                <a:solidFill>
                  <a:srgbClr val="FF0000"/>
                </a:solidFill>
              </a:rPr>
              <a:t>is</a:t>
            </a:r>
            <a:r>
              <a:rPr lang="it-IT" b="1" i="1" dirty="0">
                <a:solidFill>
                  <a:srgbClr val="FF0000"/>
                </a:solidFill>
              </a:rPr>
              <a:t> the </a:t>
            </a:r>
            <a:r>
              <a:rPr lang="it-IT" b="1" i="1" dirty="0" err="1">
                <a:solidFill>
                  <a:srgbClr val="FF0000"/>
                </a:solidFill>
              </a:rPr>
              <a:t>proper</a:t>
            </a:r>
            <a:r>
              <a:rPr lang="it-IT" b="1" i="1" dirty="0">
                <a:solidFill>
                  <a:srgbClr val="FF0000"/>
                </a:solidFill>
              </a:rPr>
              <a:t> </a:t>
            </a:r>
            <a:r>
              <a:rPr lang="it-IT" b="1" i="1" dirty="0" err="1">
                <a:solidFill>
                  <a:srgbClr val="FF0000"/>
                </a:solidFill>
              </a:rPr>
              <a:t>function</a:t>
            </a:r>
            <a:r>
              <a:rPr lang="it-IT" b="1" i="1" dirty="0">
                <a:solidFill>
                  <a:srgbClr val="FF0000"/>
                </a:solidFill>
              </a:rPr>
              <a:t> to </a:t>
            </a:r>
            <a:r>
              <a:rPr lang="it-IT" b="1" i="1" dirty="0" err="1">
                <a:solidFill>
                  <a:srgbClr val="FF0000"/>
                </a:solidFill>
              </a:rPr>
              <a:t>encode</a:t>
            </a:r>
            <a:r>
              <a:rPr lang="it-IT" b="1" i="1" dirty="0">
                <a:solidFill>
                  <a:srgbClr val="FF0000"/>
                </a:solidFill>
              </a:rPr>
              <a:t> the </a:t>
            </a:r>
            <a:r>
              <a:rPr lang="it-IT" b="1" i="1" dirty="0" err="1">
                <a:solidFill>
                  <a:srgbClr val="FF0000"/>
                </a:solidFill>
              </a:rPr>
              <a:t>above</a:t>
            </a:r>
            <a:r>
              <a:rPr lang="it-IT" b="1" i="1" dirty="0">
                <a:solidFill>
                  <a:srgbClr val="FF0000"/>
                </a:solidFill>
              </a:rPr>
              <a:t> </a:t>
            </a:r>
            <a:r>
              <a:rPr lang="it-IT" b="1" i="1" dirty="0" err="1">
                <a:solidFill>
                  <a:srgbClr val="FF0000"/>
                </a:solidFill>
              </a:rPr>
              <a:t>properties</a:t>
            </a:r>
            <a:r>
              <a:rPr lang="it-IT" b="1" i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8" name="Picture 7" descr="0-neu-d5-83e76c570d2df04fac4d8ecea0678505.jpg">
            <a:extLst>
              <a:ext uri="{FF2B5EF4-FFF2-40B4-BE49-F238E27FC236}">
                <a16:creationId xmlns:a16="http://schemas.microsoft.com/office/drawing/2014/main" id="{5084892D-CE67-5043-A9A4-B7A694EDB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229428" y="3681832"/>
            <a:ext cx="912743" cy="1445250"/>
          </a:xfrm>
          <a:prstGeom prst="rect">
            <a:avLst/>
          </a:prstGeom>
        </p:spPr>
      </p:pic>
      <p:pic>
        <p:nvPicPr>
          <p:cNvPr id="1026" name="Picture 2" descr="Image result for lollipop time">
            <a:extLst>
              <a:ext uri="{FF2B5EF4-FFF2-40B4-BE49-F238E27FC236}">
                <a16:creationId xmlns:a16="http://schemas.microsoft.com/office/drawing/2014/main" id="{B10013B5-9494-A744-9770-F0556D675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" t="12418" r="6089" b="10602"/>
          <a:stretch/>
        </p:blipFill>
        <p:spPr bwMode="auto">
          <a:xfrm>
            <a:off x="7510914" y="3956169"/>
            <a:ext cx="1484246" cy="12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5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</a:t>
            </a:r>
            <a:r>
              <a:rPr lang="en-CA" b="1" dirty="0"/>
              <a:t>impurity</a:t>
            </a:r>
            <a:r>
              <a:rPr lang="en-CA" dirty="0"/>
              <a:t>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57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0-neu-d5-83e76c570d2df04fac4d8ecea06785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795636" y="4769895"/>
            <a:ext cx="912743" cy="1445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AF22E-A411-674A-8591-C81F924E8346}"/>
              </a:ext>
            </a:extLst>
          </p:cNvPr>
          <p:cNvSpPr txBox="1"/>
          <p:nvPr/>
        </p:nvSpPr>
        <p:spPr>
          <a:xfrm>
            <a:off x="3460830" y="5208608"/>
            <a:ext cx="341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E(I(</a:t>
            </a:r>
            <a:r>
              <a:rPr lang="it-IT" b="1" dirty="0" err="1"/>
              <a:t>S</a:t>
            </a:r>
            <a:r>
              <a:rPr lang="it-IT" b="1" dirty="0"/>
              <a:t>)) =E( log(1/</a:t>
            </a:r>
            <a:r>
              <a:rPr lang="it-IT" b="1" dirty="0" err="1"/>
              <a:t>P</a:t>
            </a:r>
            <a:r>
              <a:rPr lang="it-IT" b="1" dirty="0"/>
              <a:t>(</a:t>
            </a:r>
            <a:r>
              <a:rPr lang="it-IT" b="1" dirty="0" err="1"/>
              <a:t>S</a:t>
            </a:r>
            <a:r>
              <a:rPr lang="it-IT" b="1" dirty="0"/>
              <a:t>)) 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158E1-53D2-424F-BB29-A8563B05DA4E}"/>
              </a:ext>
            </a:extLst>
          </p:cNvPr>
          <p:cNvSpPr txBox="1"/>
          <p:nvPr/>
        </p:nvSpPr>
        <p:spPr>
          <a:xfrm>
            <a:off x="2708379" y="4660275"/>
            <a:ext cx="604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That’s</a:t>
            </a:r>
            <a:r>
              <a:rPr lang="it-IT" b="1" dirty="0">
                <a:solidFill>
                  <a:srgbClr val="FF0000"/>
                </a:solidFill>
              </a:rPr>
              <a:t> right. The </a:t>
            </a:r>
            <a:r>
              <a:rPr lang="it-IT" b="1" dirty="0" err="1">
                <a:solidFill>
                  <a:srgbClr val="FF0000"/>
                </a:solidFill>
              </a:rPr>
              <a:t>Logarithmical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Function</a:t>
            </a:r>
            <a:r>
              <a:rPr lang="it-IT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4973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</a:t>
            </a:r>
            <a:r>
              <a:rPr lang="en-CA" b="1" dirty="0"/>
              <a:t>impurity</a:t>
            </a:r>
            <a:r>
              <a:rPr lang="en-CA" dirty="0"/>
              <a:t>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58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0-neu-d5-83e76c570d2df04fac4d8ecea06785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795636" y="4769895"/>
            <a:ext cx="912743" cy="1445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AF22E-A411-674A-8591-C81F924E8346}"/>
              </a:ext>
            </a:extLst>
          </p:cNvPr>
          <p:cNvSpPr txBox="1"/>
          <p:nvPr/>
        </p:nvSpPr>
        <p:spPr>
          <a:xfrm>
            <a:off x="3460830" y="5208608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E(I(</a:t>
            </a:r>
            <a:r>
              <a:rPr lang="it-IT" b="1" dirty="0" err="1"/>
              <a:t>S</a:t>
            </a:r>
            <a:r>
              <a:rPr lang="it-IT" b="1" dirty="0"/>
              <a:t>)) =E( -log(</a:t>
            </a:r>
            <a:r>
              <a:rPr lang="it-IT" b="1" dirty="0" err="1"/>
              <a:t>P</a:t>
            </a:r>
            <a:r>
              <a:rPr lang="it-IT" b="1" dirty="0"/>
              <a:t>(</a:t>
            </a:r>
            <a:r>
              <a:rPr lang="it-IT" b="1" dirty="0" err="1"/>
              <a:t>S</a:t>
            </a:r>
            <a:r>
              <a:rPr lang="it-IT" b="1" dirty="0"/>
              <a:t>)) 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158E1-53D2-424F-BB29-A8563B05DA4E}"/>
              </a:ext>
            </a:extLst>
          </p:cNvPr>
          <p:cNvSpPr txBox="1"/>
          <p:nvPr/>
        </p:nvSpPr>
        <p:spPr>
          <a:xfrm>
            <a:off x="2708379" y="4660275"/>
            <a:ext cx="643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And, by the </a:t>
            </a:r>
            <a:r>
              <a:rPr lang="it-IT" b="1" dirty="0" err="1">
                <a:solidFill>
                  <a:srgbClr val="FF0000"/>
                </a:solidFill>
              </a:rPr>
              <a:t>properties</a:t>
            </a:r>
            <a:r>
              <a:rPr lang="it-IT" b="1" dirty="0">
                <a:solidFill>
                  <a:srgbClr val="FF0000"/>
                </a:solidFill>
              </a:rPr>
              <a:t> of </a:t>
            </a:r>
            <a:r>
              <a:rPr lang="it-IT" b="1" dirty="0" err="1">
                <a:solidFill>
                  <a:srgbClr val="FF0000"/>
                </a:solidFill>
              </a:rPr>
              <a:t>that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function</a:t>
            </a:r>
            <a:r>
              <a:rPr lang="it-IT" b="1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54889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impurity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negativity): </a:t>
            </a:r>
          </a:p>
          <a:p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59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994537" y="4681646"/>
            <a:ext cx="5538804" cy="1132163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Suppose you want to learn something from this dataset...</a:t>
            </a:r>
          </a:p>
        </p:txBody>
      </p:sp>
      <p:pic>
        <p:nvPicPr>
          <p:cNvPr id="4" name="Picture 3" descr="Screen Shot 2018-01-17 at 11.3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768"/>
            <a:ext cx="9144000" cy="2304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510" y="4153417"/>
            <a:ext cx="80771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if I told you that learning means “searching”? </a:t>
            </a:r>
          </a:p>
          <a:p>
            <a:pPr marL="342900" indent="-342900">
              <a:buFontTx/>
              <a:buChar char="-"/>
            </a:pPr>
            <a:r>
              <a:rPr lang="en-CA" dirty="0"/>
              <a:t>And searching takes place with a strategy? </a:t>
            </a:r>
          </a:p>
          <a:p>
            <a:pPr marL="342900" indent="-342900">
              <a:buFontTx/>
              <a:buChar char="-"/>
            </a:pPr>
            <a:r>
              <a:rPr lang="en-CA" dirty="0"/>
              <a:t>And the goal should be to improve the strategy’s effectiveness over time?</a:t>
            </a:r>
          </a:p>
          <a:p>
            <a:pPr marL="342900" indent="-342900">
              <a:buFontTx/>
              <a:buChar char="-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44695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W-t-h-?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Let S be a sample of training examples</a:t>
            </a:r>
          </a:p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Let </a:t>
            </a:r>
            <a:r>
              <a:rPr lang="en-CA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CA" baseline="-25000" dirty="0" err="1">
                <a:solidFill>
                  <a:schemeClr val="bg1">
                    <a:lumMod val="75000"/>
                  </a:schemeClr>
                </a:solidFill>
              </a:rPr>
              <a:t>Pos</a:t>
            </a:r>
            <a:r>
              <a:rPr lang="en-CA" baseline="-25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be the proportion of positive examples in S with respect to attribute A</a:t>
            </a:r>
          </a:p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Let </a:t>
            </a:r>
            <a:r>
              <a:rPr lang="en-CA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CA" baseline="-25000" dirty="0" err="1">
                <a:solidFill>
                  <a:schemeClr val="bg1">
                    <a:lumMod val="75000"/>
                  </a:schemeClr>
                </a:solidFill>
              </a:rPr>
              <a:t>Neg</a:t>
            </a:r>
            <a:r>
              <a:rPr lang="en-CA" baseline="-25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be the proportion of Negative examples in S with respect to attribute A</a:t>
            </a:r>
          </a:p>
          <a:p>
            <a:endParaRPr lang="en-CA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Entropy E is a measurement of the impurity of S (i.e., the density of positivity </a:t>
            </a:r>
            <a:r>
              <a:rPr lang="en-CA" dirty="0" err="1">
                <a:solidFill>
                  <a:schemeClr val="bg1">
                    <a:lumMod val="75000"/>
                  </a:schemeClr>
                </a:solidFill>
              </a:rPr>
              <a:t>w.r.t</a:t>
            </a:r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., negativity): </a:t>
            </a:r>
          </a:p>
          <a:p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60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994537" y="4681646"/>
            <a:ext cx="5538804" cy="1132163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243" y="1713310"/>
            <a:ext cx="2667391" cy="1973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6534" y="2962132"/>
            <a:ext cx="49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b="1" dirty="0">
                <a:solidFill>
                  <a:srgbClr val="FF0000"/>
                </a:solidFill>
                <a:latin typeface="Trebuchet MS"/>
                <a:cs typeface="Trebuchet M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5085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61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994537" y="4957037"/>
            <a:ext cx="5538804" cy="856772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71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62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332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What are these clauses?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064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63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5605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Cit. from slide 34: “the density of positivity </a:t>
            </a:r>
            <a:r>
              <a:rPr lang="en-CA" b="1" dirty="0" err="1">
                <a:solidFill>
                  <a:srgbClr val="FF0000"/>
                </a:solidFill>
              </a:rPr>
              <a:t>w.r.t</a:t>
            </a:r>
            <a:r>
              <a:rPr lang="en-CA" b="1" dirty="0">
                <a:solidFill>
                  <a:srgbClr val="FF0000"/>
                </a:solidFill>
              </a:rPr>
              <a:t>., negativity” (and vice versa)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45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64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6539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That’s right they are densities, i.e., probabilities!</a:t>
            </a:r>
          </a:p>
          <a:p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34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65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653962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That’s right they are densities, i.e., probabilities!</a:t>
            </a:r>
          </a:p>
          <a:p>
            <a:endParaRPr lang="en-CA" b="1" dirty="0">
              <a:solidFill>
                <a:srgbClr val="FF0000"/>
              </a:solidFill>
            </a:endParaRPr>
          </a:p>
          <a:p>
            <a:r>
              <a:rPr lang="en-CA" b="1" dirty="0">
                <a:solidFill>
                  <a:srgbClr val="FF0000"/>
                </a:solidFill>
              </a:rPr>
              <a:t>Probabilities of what?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2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66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67525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That’s right they are densities, i.e., probabilities!</a:t>
            </a:r>
          </a:p>
          <a:p>
            <a:endParaRPr lang="en-CA" b="1" dirty="0">
              <a:solidFill>
                <a:srgbClr val="FF0000"/>
              </a:solidFill>
            </a:endParaRPr>
          </a:p>
          <a:p>
            <a:r>
              <a:rPr lang="en-CA" b="1" dirty="0">
                <a:solidFill>
                  <a:srgbClr val="FF0000"/>
                </a:solidFill>
              </a:rPr>
              <a:t>Probabilities of what?</a:t>
            </a:r>
          </a:p>
          <a:p>
            <a:endParaRPr lang="en-CA" b="1" dirty="0">
              <a:solidFill>
                <a:srgbClr val="FF0000"/>
              </a:solidFill>
            </a:endParaRPr>
          </a:p>
          <a:p>
            <a:r>
              <a:rPr lang="en-CA" b="1" dirty="0">
                <a:solidFill>
                  <a:srgbClr val="FF0000"/>
                </a:solidFill>
              </a:rPr>
              <a:t>That’s right they are probabilities of different types of informative contents!</a:t>
            </a:r>
          </a:p>
          <a:p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81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67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6752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dirty="0">
                <a:solidFill>
                  <a:srgbClr val="FF0000"/>
                </a:solidFill>
              </a:rPr>
              <a:t>So...</a:t>
            </a:r>
          </a:p>
          <a:p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907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68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 descr="Screen Shot 2018-01-19 at 15.1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2943453"/>
            <a:ext cx="4699000" cy="1016000"/>
          </a:xfrm>
          <a:prstGeom prst="rect">
            <a:avLst/>
          </a:prstGeom>
        </p:spPr>
      </p:pic>
      <p:pic>
        <p:nvPicPr>
          <p:cNvPr id="10" name="Picture 9" descr="Screen Shot 2018-01-19 at 15.17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3" y="4933125"/>
            <a:ext cx="6667500" cy="8128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>
            <a:off x="4069950" y="3959453"/>
            <a:ext cx="765028" cy="706894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5384" y="5715326"/>
            <a:ext cx="623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I(X) </a:t>
            </a:r>
            <a:r>
              <a:rPr lang="en-CA" dirty="0">
                <a:sym typeface="Wingdings"/>
              </a:rPr>
              <a:t> the quantity of information for content 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68907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69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 descr="Screen Shot 2018-01-19 at 15.1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2943453"/>
            <a:ext cx="4699000" cy="1016000"/>
          </a:xfrm>
          <a:prstGeom prst="rect">
            <a:avLst/>
          </a:prstGeom>
        </p:spPr>
      </p:pic>
      <p:pic>
        <p:nvPicPr>
          <p:cNvPr id="10" name="Picture 9" descr="Screen Shot 2018-01-19 at 15.17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3" y="4933125"/>
            <a:ext cx="6667500" cy="8128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>
            <a:off x="4069950" y="3959453"/>
            <a:ext cx="765028" cy="706894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5384" y="5715326"/>
            <a:ext cx="623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I(X) </a:t>
            </a:r>
            <a:r>
              <a:rPr lang="en-CA" dirty="0">
                <a:sym typeface="Wingdings"/>
              </a:rPr>
              <a:t> the quantity of information for content X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1147542" y="4933125"/>
            <a:ext cx="1242643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56" y="3770682"/>
            <a:ext cx="2167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Our hypothesis</a:t>
            </a:r>
          </a:p>
          <a:p>
            <a:r>
              <a:rPr lang="en-CA" sz="1800" dirty="0">
                <a:latin typeface="Trebuchet MS"/>
                <a:cs typeface="Trebuchet MS"/>
              </a:rPr>
              <a:t>In decision-tree learning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 flipH="1" flipV="1">
            <a:off x="1147542" y="4496205"/>
            <a:ext cx="621322" cy="3865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799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Suppose you want to learn something from this dataset...</a:t>
            </a:r>
          </a:p>
        </p:txBody>
      </p:sp>
      <p:pic>
        <p:nvPicPr>
          <p:cNvPr id="4" name="Picture 3" descr="Screen Shot 2018-01-17 at 11.3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768"/>
            <a:ext cx="9144000" cy="2304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510" y="4153417"/>
            <a:ext cx="80771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if I told you that learning means “searching”? </a:t>
            </a:r>
          </a:p>
          <a:p>
            <a:pPr marL="342900" indent="-342900">
              <a:buFontTx/>
              <a:buChar char="-"/>
            </a:pPr>
            <a:r>
              <a:rPr lang="en-CA" dirty="0"/>
              <a:t>And searching takes place with a strategy? </a:t>
            </a:r>
          </a:p>
          <a:p>
            <a:pPr marL="342900" indent="-342900">
              <a:buFontTx/>
              <a:buChar char="-"/>
            </a:pPr>
            <a:r>
              <a:rPr lang="en-CA" dirty="0"/>
              <a:t>And the goal should be to improve the strategy’s effectiveness over time?</a:t>
            </a:r>
          </a:p>
          <a:p>
            <a:pPr marL="342900" indent="-342900">
              <a:buFontTx/>
              <a:buChar char="-"/>
            </a:pP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747914" y="5665070"/>
            <a:ext cx="3071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Let’s go step by step...</a:t>
            </a:r>
          </a:p>
        </p:txBody>
      </p:sp>
    </p:spTree>
    <p:extLst>
      <p:ext uri="{BB962C8B-B14F-4D97-AF65-F5344CB8AC3E}">
        <p14:creationId xmlns:p14="http://schemas.microsoft.com/office/powerpoint/2010/main" val="98390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70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 descr="Screen Shot 2018-01-19 at 15.1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2943453"/>
            <a:ext cx="4699000" cy="1016000"/>
          </a:xfrm>
          <a:prstGeom prst="rect">
            <a:avLst/>
          </a:prstGeom>
        </p:spPr>
      </p:pic>
      <p:pic>
        <p:nvPicPr>
          <p:cNvPr id="10" name="Picture 9" descr="Screen Shot 2018-01-19 at 15.17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3" y="4933125"/>
            <a:ext cx="6667500" cy="8128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>
            <a:off x="4069950" y="3959453"/>
            <a:ext cx="765028" cy="706894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7660" y="5715326"/>
            <a:ext cx="808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 is our Base (the set of natural numbers N, in our specific case)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20225" y="5126801"/>
            <a:ext cx="401963" cy="588526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59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71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 descr="Screen Shot 2018-01-19 at 15.1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2943453"/>
            <a:ext cx="4699000" cy="1016000"/>
          </a:xfrm>
          <a:prstGeom prst="rect">
            <a:avLst/>
          </a:prstGeom>
        </p:spPr>
      </p:pic>
      <p:pic>
        <p:nvPicPr>
          <p:cNvPr id="10" name="Picture 9" descr="Screen Shot 2018-01-19 at 15.17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3" y="4933125"/>
            <a:ext cx="6667500" cy="8128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>
            <a:off x="4069950" y="3959453"/>
            <a:ext cx="765028" cy="706894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7660" y="5715326"/>
            <a:ext cx="4460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But hold on... Why the “Log” ????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20225" y="5126801"/>
            <a:ext cx="401963" cy="588526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4627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spend the rest of the semester dealing with random variables</a:t>
            </a:r>
          </a:p>
          <a:p>
            <a:r>
              <a:rPr lang="en-US" dirty="0"/>
              <a:t>A random variable is a function defined on a particular sample space</a:t>
            </a:r>
          </a:p>
          <a:p>
            <a:r>
              <a:rPr lang="en-US" dirty="0"/>
              <a:t>For example, if we roll two dice there are 36 possible outcomes – this is the sample space</a:t>
            </a:r>
          </a:p>
          <a:p>
            <a:r>
              <a:rPr lang="en-US" dirty="0"/>
              <a:t>The sum of the two dice is the random variable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C9B7-910D-4FD7-B1C4-5BC65A528CC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26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114800"/>
          </a:xfrm>
        </p:spPr>
        <p:txBody>
          <a:bodyPr>
            <a:normAutofit/>
          </a:bodyPr>
          <a:lstStyle/>
          <a:p>
            <a:r>
              <a:rPr lang="en-US" dirty="0"/>
              <a:t>Let y1 and y2 represent the values of the two dice</a:t>
            </a:r>
          </a:p>
          <a:p>
            <a:r>
              <a:rPr lang="en-US" dirty="0"/>
              <a:t>Let x=y1+y2</a:t>
            </a:r>
          </a:p>
          <a:p>
            <a:r>
              <a:rPr lang="en-US" dirty="0"/>
              <a:t>x can take on any one of 11 values between 2 and 12, with some more common than others</a:t>
            </a:r>
          </a:p>
          <a:p>
            <a:r>
              <a:rPr lang="en-US" dirty="0"/>
              <a:t>The relative likelihood of rolling each of the possible sums 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C9B7-910D-4FD7-B1C4-5BC65A528CC0}" type="slidenum">
              <a:rPr lang="en-US" smtClean="0"/>
              <a:pPr/>
              <a:t>73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108836"/>
              </p:ext>
            </p:extLst>
          </p:nvPr>
        </p:nvGraphicFramePr>
        <p:xfrm>
          <a:off x="2058987" y="5273266"/>
          <a:ext cx="6096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1168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calculate a probability from this table and plot the probability against the sum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C9B7-910D-4FD7-B1C4-5BC65A528CC0}" type="slidenum">
              <a:rPr lang="en-US" smtClean="0"/>
              <a:pPr/>
              <a:t>74</a:t>
            </a:fld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50517656"/>
              </p:ext>
            </p:extLst>
          </p:nvPr>
        </p:nvGraphicFramePr>
        <p:xfrm>
          <a:off x="2895600" y="2798762"/>
          <a:ext cx="55626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10817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Log-N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75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39" y="1423748"/>
            <a:ext cx="51255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Why Log?</a:t>
            </a:r>
          </a:p>
          <a:p>
            <a:pPr marL="457200" indent="-457200">
              <a:buAutoNum type="arabicPeriod"/>
            </a:pPr>
            <a:r>
              <a:rPr lang="en-CA" dirty="0"/>
              <a:t>Because in a </a:t>
            </a:r>
            <a:r>
              <a:rPr lang="en-CA" b="1" dirty="0"/>
              <a:t>probability density</a:t>
            </a:r>
            <a:r>
              <a:rPr lang="en-CA" dirty="0"/>
              <a:t>, the </a:t>
            </a:r>
            <a:r>
              <a:rPr lang="en-CA" b="1" dirty="0"/>
              <a:t>quantity</a:t>
            </a:r>
            <a:r>
              <a:rPr lang="en-CA" dirty="0"/>
              <a:t> of information for a content X is </a:t>
            </a:r>
            <a:r>
              <a:rPr lang="en-CA" b="1" dirty="0"/>
              <a:t>higher,</a:t>
            </a:r>
            <a:r>
              <a:rPr lang="en-CA" dirty="0"/>
              <a:t> the </a:t>
            </a:r>
            <a:r>
              <a:rPr lang="en-CA" b="1" dirty="0"/>
              <a:t>less</a:t>
            </a:r>
            <a:r>
              <a:rPr lang="en-CA" dirty="0"/>
              <a:t> </a:t>
            </a:r>
            <a:r>
              <a:rPr lang="en-CA" b="1" dirty="0"/>
              <a:t>probable</a:t>
            </a:r>
            <a:r>
              <a:rPr lang="en-CA" dirty="0"/>
              <a:t> is </a:t>
            </a:r>
            <a:r>
              <a:rPr lang="en-CA" b="1" dirty="0"/>
              <a:t>X</a:t>
            </a:r>
            <a:r>
              <a:rPr lang="en-CA" dirty="0"/>
              <a:t> in a certain source of information;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If X is certain, then I(X) = 0; 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The more “unexpected” is X, the higher the quantity of information I(X);</a:t>
            </a:r>
          </a:p>
          <a:p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1" r="39534"/>
          <a:stretch/>
        </p:blipFill>
        <p:spPr>
          <a:xfrm>
            <a:off x="5054600" y="1137998"/>
            <a:ext cx="4089400" cy="507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35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Enough with the digression!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Where were we?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325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</a:t>
            </a:r>
            <a:r>
              <a:rPr lang="en-CA" sz="3200" b="1" dirty="0">
                <a:solidFill>
                  <a:srgbClr val="FF0000"/>
                </a:solidFill>
                <a:sym typeface="Wingdings"/>
              </a:rPr>
              <a:t>“best” </a:t>
            </a:r>
            <a:r>
              <a:rPr lang="en-CA" dirty="0">
                <a:sym typeface="Wingdings"/>
              </a:rPr>
              <a:t>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708767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which discriminates the most across all the available information;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186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which discriminates the most across all the available information;</a:t>
            </a:r>
          </a:p>
          <a:p>
            <a:endParaRPr lang="en-CA" dirty="0">
              <a:sym typeface="Wingdings"/>
            </a:endParaRPr>
          </a:p>
          <a:p>
            <a:pPr lvl="1"/>
            <a:r>
              <a:rPr lang="en-CA" sz="3600" b="1" dirty="0">
                <a:sym typeface="Wingdings"/>
              </a:rPr>
              <a:t>Entropy!</a:t>
            </a:r>
            <a:endParaRPr lang="en-CA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740" y="3649666"/>
            <a:ext cx="5447001" cy="22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5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are many possible hypotheses...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our previous dataset, a hypotheses is a conjunction of constraints (imposed values) over attributes (“columns” over dataset), e.g.: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&lt; sunny, - , - , strong, - , same &gt;</a:t>
            </a:r>
          </a:p>
          <a:p>
            <a:pPr lvl="1"/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3" y="3318156"/>
            <a:ext cx="842147" cy="45871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2139416" y="3454824"/>
            <a:ext cx="533249" cy="45871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3107413" y="3318156"/>
            <a:ext cx="1" cy="5953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3862503" y="3318156"/>
            <a:ext cx="587939" cy="5953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450442" y="3318156"/>
            <a:ext cx="1292802" cy="5953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182649" y="3318156"/>
            <a:ext cx="1590261" cy="537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 descr="Screen Shot 2018-01-17 at 12.3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2" y="4481271"/>
            <a:ext cx="5648298" cy="1538529"/>
          </a:xfrm>
          <a:prstGeom prst="rect">
            <a:avLst/>
          </a:prstGeom>
        </p:spPr>
      </p:pic>
      <p:sp>
        <p:nvSpPr>
          <p:cNvPr id="18" name="Left Bracket 17"/>
          <p:cNvSpPr/>
          <p:nvPr/>
        </p:nvSpPr>
        <p:spPr bwMode="auto">
          <a:xfrm>
            <a:off x="2563436" y="4481271"/>
            <a:ext cx="364525" cy="1538529"/>
          </a:xfrm>
          <a:prstGeom prst="leftBracke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372" y="4816923"/>
            <a:ext cx="1586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Possible </a:t>
            </a:r>
            <a:br>
              <a:rPr lang="en-CA" dirty="0"/>
            </a:br>
            <a:r>
              <a:rPr lang="en-CA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31432526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in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568700" cy="4781550"/>
          </a:xfrm>
        </p:spPr>
        <p:txBody>
          <a:bodyPr/>
          <a:lstStyle/>
          <a:p>
            <a:r>
              <a:rPr lang="en-CA" dirty="0"/>
              <a:t>Entropy measures the “impurity” of the dataset; </a:t>
            </a:r>
          </a:p>
          <a:p>
            <a:pPr lvl="1"/>
            <a:r>
              <a:rPr lang="en-CA" i="1" dirty="0"/>
              <a:t>Say What?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4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1600200"/>
            <a:ext cx="4368800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23" y="2952749"/>
            <a:ext cx="3105477" cy="20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161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in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568700" cy="4781550"/>
          </a:xfrm>
        </p:spPr>
        <p:txBody>
          <a:bodyPr/>
          <a:lstStyle/>
          <a:p>
            <a:r>
              <a:rPr lang="en-CA" dirty="0"/>
              <a:t>Entropy measures the “impurity” of the dataset; </a:t>
            </a:r>
          </a:p>
          <a:p>
            <a:pPr lvl="1"/>
            <a:r>
              <a:rPr lang="en-CA" dirty="0"/>
              <a:t>the “unbalance” of positives &amp; negatives </a:t>
            </a:r>
            <a:r>
              <a:rPr lang="en-CA" dirty="0" err="1"/>
              <a:t>w.r.t</a:t>
            </a:r>
            <a:r>
              <a:rPr lang="en-CA" dirty="0"/>
              <a:t>., a certain attribute;</a:t>
            </a:r>
          </a:p>
          <a:p>
            <a:pPr lvl="1"/>
            <a:endParaRPr lang="en-CA" dirty="0"/>
          </a:p>
          <a:p>
            <a:pPr lvl="1"/>
            <a:r>
              <a:rPr lang="en-CA" i="1" dirty="0"/>
              <a:t>So...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4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1600200"/>
            <a:ext cx="4368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0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Information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568700" cy="4781550"/>
          </a:xfrm>
        </p:spPr>
        <p:txBody>
          <a:bodyPr/>
          <a:lstStyle/>
          <a:p>
            <a:r>
              <a:rPr lang="en-CA" dirty="0"/>
              <a:t>Why not using Entropy to evaluate the information gain of choosing a certain A </a:t>
            </a:r>
            <a:r>
              <a:rPr lang="en-CA" dirty="0" err="1"/>
              <a:t>w.r.t</a:t>
            </a:r>
            <a:r>
              <a:rPr lang="en-CA" dirty="0"/>
              <a:t>., another?</a:t>
            </a:r>
          </a:p>
          <a:p>
            <a:endParaRPr lang="en-CA" i="1" dirty="0"/>
          </a:p>
          <a:p>
            <a:r>
              <a:rPr lang="en-CA" i="1" dirty="0"/>
              <a:t>Gain(S,A) == expected reduction in entropy after sorting S </a:t>
            </a:r>
            <a:r>
              <a:rPr lang="en-CA" i="1" dirty="0" err="1"/>
              <a:t>w.r.t</a:t>
            </a:r>
            <a:r>
              <a:rPr lang="en-CA" i="1" dirty="0"/>
              <a:t>.,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4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1600200"/>
            <a:ext cx="4368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6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Gain(S,A)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46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1908175"/>
            <a:ext cx="87249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796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Which attribute is the best classifier in scenario 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84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54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98625"/>
            <a:ext cx="7708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443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example...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85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55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346200"/>
            <a:ext cx="8204200" cy="551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328008" y="6778625"/>
            <a:ext cx="650875" cy="45719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785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example...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86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55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346200"/>
            <a:ext cx="8204200" cy="551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328008" y="6778625"/>
            <a:ext cx="650875" cy="45719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41374" y="4143375"/>
            <a:ext cx="2682875" cy="271462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375" y="2555875"/>
            <a:ext cx="331787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Which attribute is the best classifier here?</a:t>
            </a:r>
          </a:p>
          <a:p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" name="Curved Right Arrow 7"/>
          <p:cNvSpPr/>
          <p:nvPr/>
        </p:nvSpPr>
        <p:spPr bwMode="auto">
          <a:xfrm>
            <a:off x="206375" y="3508375"/>
            <a:ext cx="968375" cy="3349625"/>
          </a:xfrm>
          <a:prstGeom prst="curvedRightArrow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386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Compute information gain: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87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5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" y="2012949"/>
            <a:ext cx="9179490" cy="21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716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Compute information gain: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88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5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" y="2012949"/>
            <a:ext cx="9179490" cy="2193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54000" y="2651125"/>
            <a:ext cx="7350125" cy="539750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750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Iterate the above until hypotheses space is exhausted!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403600" cy="4781550"/>
          </a:xfrm>
        </p:spPr>
        <p:txBody>
          <a:bodyPr/>
          <a:lstStyle/>
          <a:p>
            <a:r>
              <a:rPr lang="en-CA" dirty="0"/>
              <a:t>Meet the hypotheses space search algorithm called ID3!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0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80" y="1114425"/>
            <a:ext cx="4510659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1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are many possible hypotheses...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our previous dataset, a hypotheses is a conjunction of constraints (imposed values) over attributes (“columns” over dataset), e.g.: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            &lt; ?, - , - , ?, - , ? &gt;</a:t>
            </a:r>
          </a:p>
          <a:p>
            <a:pPr lvl="1"/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4" y="3318157"/>
            <a:ext cx="166582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2139417" y="3454824"/>
            <a:ext cx="967997" cy="4008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3107414" y="3318156"/>
            <a:ext cx="432009" cy="537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3862503" y="3318156"/>
            <a:ext cx="587939" cy="45871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186162" y="3318156"/>
            <a:ext cx="1557082" cy="537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4621240" y="3318157"/>
            <a:ext cx="2151670" cy="5375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 descr="Screen Shot 2018-01-17 at 12.3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2" y="4481271"/>
            <a:ext cx="5648298" cy="1538529"/>
          </a:xfrm>
          <a:prstGeom prst="rect">
            <a:avLst/>
          </a:prstGeom>
        </p:spPr>
      </p:pic>
      <p:sp>
        <p:nvSpPr>
          <p:cNvPr id="18" name="Left Bracket 17"/>
          <p:cNvSpPr/>
          <p:nvPr/>
        </p:nvSpPr>
        <p:spPr bwMode="auto">
          <a:xfrm>
            <a:off x="2563436" y="4481271"/>
            <a:ext cx="364525" cy="1538529"/>
          </a:xfrm>
          <a:prstGeom prst="leftBracke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372" y="4816923"/>
            <a:ext cx="1586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Possible </a:t>
            </a:r>
            <a:br>
              <a:rPr lang="en-CA" dirty="0"/>
            </a:br>
            <a:r>
              <a:rPr lang="en-CA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2153288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Iterate the above until hypotheses space is exhausted!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403600" cy="4781550"/>
          </a:xfrm>
        </p:spPr>
        <p:txBody>
          <a:bodyPr/>
          <a:lstStyle/>
          <a:p>
            <a:r>
              <a:rPr lang="en-CA" dirty="0"/>
              <a:t>ID3 </a:t>
            </a:r>
            <a:r>
              <a:rPr lang="mr-IN" dirty="0"/>
              <a:t>–</a:t>
            </a:r>
            <a:r>
              <a:rPr lang="en-CA" dirty="0"/>
              <a:t> </a:t>
            </a:r>
            <a:r>
              <a:rPr lang="en-CA" dirty="0" err="1"/>
              <a:t>Itertive</a:t>
            </a:r>
            <a:r>
              <a:rPr lang="en-CA" dirty="0"/>
              <a:t> </a:t>
            </a:r>
            <a:r>
              <a:rPr lang="en-CA" dirty="0" err="1"/>
              <a:t>Dichotomiser</a:t>
            </a:r>
            <a:r>
              <a:rPr lang="en-CA" dirty="0"/>
              <a:t> 3</a:t>
            </a:r>
          </a:p>
          <a:p>
            <a:endParaRPr lang="en-CA" dirty="0"/>
          </a:p>
          <a:p>
            <a:r>
              <a:rPr lang="en-CA" dirty="0"/>
              <a:t>Based on info-gain;</a:t>
            </a:r>
          </a:p>
          <a:p>
            <a:endParaRPr lang="en-CA" dirty="0"/>
          </a:p>
          <a:p>
            <a:r>
              <a:rPr lang="en-CA" dirty="0"/>
              <a:t>C4.5 algorithm is its spawn;</a:t>
            </a:r>
          </a:p>
          <a:p>
            <a:endParaRPr lang="en-CA" dirty="0"/>
          </a:p>
          <a:p>
            <a:r>
              <a:rPr lang="en-CA" dirty="0"/>
              <a:t>Uses + or </a:t>
            </a:r>
            <a:r>
              <a:rPr lang="mr-IN" dirty="0"/>
              <a:t>–</a:t>
            </a:r>
            <a:r>
              <a:rPr lang="en-CA" dirty="0"/>
              <a:t> to infer;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04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80" y="1114425"/>
            <a:ext cx="4510659" cy="50958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3937000" y="3714750"/>
            <a:ext cx="746125" cy="115887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3937000" y="4873625"/>
            <a:ext cx="898525" cy="1778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299694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ID3, features &amp;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Strong Assumption: Hypotheses Space is complete</a:t>
            </a:r>
          </a:p>
          <a:p>
            <a:pPr lvl="1"/>
            <a:r>
              <a:rPr lang="en-CA" dirty="0"/>
              <a:t>Target function surely is there;</a:t>
            </a:r>
          </a:p>
          <a:p>
            <a:endParaRPr lang="en-CA" dirty="0"/>
          </a:p>
          <a:p>
            <a:r>
              <a:rPr lang="en-CA" dirty="0"/>
              <a:t>Outputs a single hypothesis (hardcoded in the leaves);</a:t>
            </a:r>
          </a:p>
          <a:p>
            <a:endParaRPr lang="en-CA" dirty="0"/>
          </a:p>
          <a:p>
            <a:r>
              <a:rPr lang="en-CA" dirty="0"/>
              <a:t>Statistically-based robustness;</a:t>
            </a:r>
          </a:p>
          <a:p>
            <a:pPr lvl="1"/>
            <a:r>
              <a:rPr lang="en-CA" dirty="0"/>
              <a:t>Impervious to noisy data, as long as space is complete;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49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ID3, features &amp;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Strong Assumption: Hypotheses Space is complete</a:t>
            </a:r>
          </a:p>
          <a:p>
            <a:pPr lvl="1"/>
            <a:r>
              <a:rPr lang="en-CA" dirty="0"/>
              <a:t>Target function surely is there;</a:t>
            </a:r>
          </a:p>
          <a:p>
            <a:endParaRPr lang="en-CA" dirty="0"/>
          </a:p>
          <a:p>
            <a:r>
              <a:rPr lang="en-CA" dirty="0"/>
              <a:t>Outputs a single hypothesis (hardcoded in the leaves);</a:t>
            </a:r>
          </a:p>
          <a:p>
            <a:endParaRPr lang="en-CA" dirty="0"/>
          </a:p>
          <a:p>
            <a:r>
              <a:rPr lang="en-CA" dirty="0"/>
              <a:t>Statistically-based robustness;</a:t>
            </a:r>
          </a:p>
          <a:p>
            <a:pPr lvl="1"/>
            <a:r>
              <a:rPr lang="en-CA" dirty="0"/>
              <a:t>Impervious to noisy data, as long as space is complete;</a:t>
            </a:r>
          </a:p>
          <a:p>
            <a:endParaRPr lang="en-CA" dirty="0"/>
          </a:p>
          <a:p>
            <a:r>
              <a:rPr lang="en-CA" dirty="0"/>
              <a:t>Major drawback!</a:t>
            </a:r>
          </a:p>
          <a:p>
            <a:pPr lvl="1"/>
            <a:r>
              <a:rPr lang="en-CA" dirty="0"/>
              <a:t>Can’t play 20 questions!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8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inductive bias 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Inductive Bias in ID3:</a:t>
            </a:r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A shortest decision-tree is “always” preferred!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This means that the algorithm prefers what “generalises” faster;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Shortest-trees will in fact have highest information-gain highest in the tree towards the root node;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836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Inductive Bias: ID3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94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0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55" y="1114425"/>
            <a:ext cx="4510659" cy="5095875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 bwMode="auto">
          <a:xfrm>
            <a:off x="6159500" y="1428750"/>
            <a:ext cx="603250" cy="4603750"/>
          </a:xfrm>
          <a:prstGeom prst="up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2517" y="3397250"/>
            <a:ext cx="1659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Information</a:t>
            </a:r>
          </a:p>
          <a:p>
            <a:r>
              <a:rPr lang="en-CA" dirty="0"/>
              <a:t>Gain!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0375" y="5618460"/>
            <a:ext cx="69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-----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0375" y="4697710"/>
            <a:ext cx="49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---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2750" y="4005997"/>
            <a:ext cx="28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2750" y="3544332"/>
            <a:ext cx="35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2750" y="2782332"/>
            <a:ext cx="705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+++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2750" y="2067957"/>
            <a:ext cx="878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++++</a:t>
            </a:r>
          </a:p>
        </p:txBody>
      </p:sp>
    </p:spTree>
    <p:extLst>
      <p:ext uri="{BB962C8B-B14F-4D97-AF65-F5344CB8AC3E}">
        <p14:creationId xmlns:p14="http://schemas.microsoft.com/office/powerpoint/2010/main" val="3918428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 on Inductive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95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Up Arrow 5"/>
          <p:cNvSpPr/>
          <p:nvPr/>
        </p:nvSpPr>
        <p:spPr bwMode="auto">
          <a:xfrm>
            <a:off x="6159500" y="1428750"/>
            <a:ext cx="603250" cy="4603750"/>
          </a:xfrm>
          <a:prstGeom prst="up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2517" y="3397250"/>
            <a:ext cx="1659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Information</a:t>
            </a:r>
          </a:p>
          <a:p>
            <a:r>
              <a:rPr lang="en-CA" dirty="0"/>
              <a:t>Gain!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0375" y="5618460"/>
            <a:ext cx="69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-----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0375" y="4697710"/>
            <a:ext cx="49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---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2750" y="4005997"/>
            <a:ext cx="28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2750" y="3544332"/>
            <a:ext cx="35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2750" y="2782332"/>
            <a:ext cx="705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+++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2750" y="2067957"/>
            <a:ext cx="878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++++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1619250"/>
            <a:ext cx="4762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CA" dirty="0"/>
              <a:t>Bias is a preference with respect to a class of hypotheses;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Bias is *not* a restriction of the hypotheses space;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ID3 and decision-tree learning follows rigorous deductive reasoning, why shortest tree is preferred?</a:t>
            </a:r>
          </a:p>
        </p:txBody>
      </p:sp>
    </p:spTree>
    <p:extLst>
      <p:ext uri="{BB962C8B-B14F-4D97-AF65-F5344CB8AC3E}">
        <p14:creationId xmlns:p14="http://schemas.microsoft.com/office/powerpoint/2010/main" val="37519678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 on Inductive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96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Up Arrow 5"/>
          <p:cNvSpPr/>
          <p:nvPr/>
        </p:nvSpPr>
        <p:spPr bwMode="auto">
          <a:xfrm>
            <a:off x="6734710" y="1428750"/>
            <a:ext cx="603250" cy="4603750"/>
          </a:xfrm>
          <a:prstGeom prst="up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7727" y="339725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Information</a:t>
            </a:r>
          </a:p>
          <a:p>
            <a:r>
              <a:rPr lang="en-CA" sz="1800" dirty="0"/>
              <a:t>Gain!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5585" y="5618460"/>
            <a:ext cx="56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-----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5585" y="4697710"/>
            <a:ext cx="41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---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37960" y="4005997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37960" y="3544332"/>
            <a:ext cx="3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7960" y="2782332"/>
            <a:ext cx="57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+++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7960" y="2067957"/>
            <a:ext cx="70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++++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1619250"/>
            <a:ext cx="4762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CA" dirty="0"/>
              <a:t>Bias is a preference with respect to a class of hypotheses;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Bias is *not* a restriction of the hypotheses space;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ID3 and decision-tree learning follows rigorous deductive reasoning, </a:t>
            </a:r>
            <a:r>
              <a:rPr lang="en-CA" b="1" dirty="0"/>
              <a:t>why shortest tree is preferred?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8500" y="5635625"/>
            <a:ext cx="120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Guess...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091" y="4324350"/>
            <a:ext cx="1787525" cy="17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787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 on Inductive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97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Up Arrow 5"/>
          <p:cNvSpPr/>
          <p:nvPr/>
        </p:nvSpPr>
        <p:spPr bwMode="auto">
          <a:xfrm>
            <a:off x="6734710" y="1428750"/>
            <a:ext cx="603250" cy="4603750"/>
          </a:xfrm>
          <a:prstGeom prst="up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7727" y="339725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Information</a:t>
            </a:r>
          </a:p>
          <a:p>
            <a:r>
              <a:rPr lang="en-CA" sz="1800" dirty="0"/>
              <a:t>Gain!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5585" y="5618460"/>
            <a:ext cx="56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-----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5585" y="4697710"/>
            <a:ext cx="41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---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37960" y="4005997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37960" y="3544332"/>
            <a:ext cx="3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7960" y="2782332"/>
            <a:ext cx="57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+++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7960" y="2067957"/>
            <a:ext cx="70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++++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1619250"/>
            <a:ext cx="44450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CA" dirty="0"/>
              <a:t>Bias is a preference with respect to a class of hypotheses;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Bias is *not* a restriction of the hypotheses space;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ID3 and decision-tree learning follows rigorous deductive reasoning, why shortest tree is preferred?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962025" y="5358734"/>
            <a:ext cx="5492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CA" b="1" dirty="0"/>
              <a:t>Occam’s Razor: </a:t>
            </a:r>
            <a:r>
              <a:rPr lang="en-CA" i="1" dirty="0"/>
              <a:t>Always prefer the shortest hypothesis that fits the data</a:t>
            </a:r>
          </a:p>
        </p:txBody>
      </p:sp>
    </p:spTree>
    <p:extLst>
      <p:ext uri="{BB962C8B-B14F-4D97-AF65-F5344CB8AC3E}">
        <p14:creationId xmlns:p14="http://schemas.microsoft.com/office/powerpoint/2010/main" val="6382870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15888"/>
            <a:ext cx="5678488" cy="838200"/>
          </a:xfrm>
        </p:spPr>
        <p:txBody>
          <a:bodyPr/>
          <a:lstStyle/>
          <a:p>
            <a:r>
              <a:rPr lang="en-CA" dirty="0"/>
              <a:t>Occam’s Razor: Why/when does it make sense?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98</a:t>
            </a:fld>
            <a:r>
              <a:rPr lang="it-IT"/>
              <a:t> -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" y="1310609"/>
            <a:ext cx="7747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CA" b="1" dirty="0"/>
              <a:t>Occam’s Razor: </a:t>
            </a:r>
            <a:r>
              <a:rPr lang="en-CA" i="1" dirty="0"/>
              <a:t>Always prefer the shortest hypothesis that fits the data</a:t>
            </a:r>
          </a:p>
          <a:p>
            <a:pPr marL="800100" lvl="1" indent="-342900">
              <a:buFont typeface="Arial"/>
              <a:buChar char="•"/>
            </a:pPr>
            <a:endParaRPr lang="en-CA" i="1" dirty="0"/>
          </a:p>
          <a:p>
            <a:pPr marL="800100" lvl="1" indent="-342900">
              <a:buFont typeface="Arial"/>
              <a:buChar char="•"/>
            </a:pPr>
            <a:r>
              <a:rPr lang="en-CA" dirty="0"/>
              <a:t>First, a shorter hypothesis that fits *all* data is highly unlikely to be a coincidence;</a:t>
            </a:r>
          </a:p>
          <a:p>
            <a:pPr lvl="1"/>
            <a:endParaRPr lang="en-CA" dirty="0"/>
          </a:p>
          <a:p>
            <a:pPr marL="1257300" lvl="2" indent="-342900">
              <a:buFont typeface="Arial"/>
              <a:buChar char="•"/>
            </a:pPr>
            <a:r>
              <a:rPr lang="en-CA" b="1" dirty="0"/>
              <a:t>Corollary:</a:t>
            </a:r>
            <a:r>
              <a:rPr lang="en-CA" dirty="0"/>
              <a:t> the longer the hypothesis the higher the chance of </a:t>
            </a:r>
            <a:r>
              <a:rPr lang="en-CA" b="1" i="1" dirty="0"/>
              <a:t>coincidentality</a:t>
            </a:r>
            <a:r>
              <a:rPr lang="en-CA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9210946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Robustness and Noise in ID3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Rigorous deductive reasoning makes noise less likely to affect results, </a:t>
            </a:r>
            <a:r>
              <a:rPr lang="en-CA" i="1" dirty="0"/>
              <a:t>but...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7095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6666FF"/>
      </a:hlink>
      <a:folHlink>
        <a:srgbClr val="5F5F5F"/>
      </a:folHlink>
    </a:clrScheme>
    <a:fontScheme name="5.1 - Program design_2">
      <a:majorFont>
        <a:latin typeface="Trebuchet MS"/>
        <a:ea typeface="ＭＳ Ｐゴシック"/>
        <a:cs typeface=""/>
      </a:majorFont>
      <a:minorFont>
        <a:latin typeface="Trebuchet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5.1 - Program design_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.1 - Program design_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6444</TotalTime>
  <Words>6031</Words>
  <Application>Microsoft Macintosh PowerPoint</Application>
  <PresentationFormat>On-screen Show (4:3)</PresentationFormat>
  <Paragraphs>900</Paragraphs>
  <Slides>126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Arial</vt:lpstr>
      <vt:lpstr>Calibri</vt:lpstr>
      <vt:lpstr>Rockwell</vt:lpstr>
      <vt:lpstr>Times New Roman</vt:lpstr>
      <vt:lpstr>Trebuchet MS</vt:lpstr>
      <vt:lpstr>Webdings</vt:lpstr>
      <vt:lpstr>Wingdings</vt:lpstr>
      <vt:lpstr>Default Theme</vt:lpstr>
      <vt:lpstr>Decision-tree Learning*</vt:lpstr>
      <vt:lpstr>What will you learn today?</vt:lpstr>
      <vt:lpstr>What have we seen so far…</vt:lpstr>
      <vt:lpstr>What have we seen so far…</vt:lpstr>
      <vt:lpstr>Suppose you want to learn something from this dataset...</vt:lpstr>
      <vt:lpstr>Suppose you want to learn something from this dataset...</vt:lpstr>
      <vt:lpstr>Suppose you want to learn something from this dataset...</vt:lpstr>
      <vt:lpstr>There are many possible hypotheses...</vt:lpstr>
      <vt:lpstr>There are many possible hypotheses...</vt:lpstr>
      <vt:lpstr>There are many possible hypotheses...</vt:lpstr>
      <vt:lpstr>There are many possible hypotheses...</vt:lpstr>
      <vt:lpstr>There are many possible hypotheses...</vt:lpstr>
      <vt:lpstr>Classification is  Concept Learning!</vt:lpstr>
      <vt:lpstr>Suppose you want to learn something from this dataset...</vt:lpstr>
      <vt:lpstr>Training Examples</vt:lpstr>
      <vt:lpstr>Inductive Learning Hypothesis</vt:lpstr>
      <vt:lpstr>What have we seen so far: for example…</vt:lpstr>
      <vt:lpstr>What have we seen so far: for example…</vt:lpstr>
      <vt:lpstr>So…</vt:lpstr>
      <vt:lpstr>Deductive Reasoning!</vt:lpstr>
      <vt:lpstr>Deductive Reasoning 101</vt:lpstr>
      <vt:lpstr>Decision-Tree for PlayTennis</vt:lpstr>
      <vt:lpstr>Decision-Tree for PlayTennis</vt:lpstr>
      <vt:lpstr>Decision-Tree for PlayTennis</vt:lpstr>
      <vt:lpstr>Decision-Tree for PlayTennis</vt:lpstr>
      <vt:lpstr>When do we use Decision-Trees?</vt:lpstr>
      <vt:lpstr>When do we use Decision-Trees?</vt:lpstr>
      <vt:lpstr>When do we use Decision-Trees?</vt:lpstr>
      <vt:lpstr>How does decision-tree learning actually take place?</vt:lpstr>
      <vt:lpstr>How does decision-tree learning actually take place?</vt:lpstr>
      <vt:lpstr>How does decision-tree learning actually take place?</vt:lpstr>
      <vt:lpstr>How does decision-tree learning actually take place?</vt:lpstr>
      <vt:lpstr>How does decision-tree learning actually take place?</vt:lpstr>
      <vt:lpstr>How does decision-tree learning actually take place?</vt:lpstr>
      <vt:lpstr>What’s wrong with the algorithm? </vt:lpstr>
      <vt:lpstr>What’s wrong with the algorithm? </vt:lpstr>
      <vt:lpstr>What’s wrong with the algorithm? </vt:lpstr>
      <vt:lpstr>How does decision-tree learning actually take place?</vt:lpstr>
      <vt:lpstr>Along comes a spider...</vt:lpstr>
      <vt:lpstr>Along comes a spider...</vt:lpstr>
      <vt:lpstr>Along comes a spider...</vt:lpstr>
      <vt:lpstr>This slide is left intentionally blank</vt:lpstr>
      <vt:lpstr>Along comes a spider...</vt:lpstr>
      <vt:lpstr>PowerPoint Presentation</vt:lpstr>
      <vt:lpstr>Entropy, Definition</vt:lpstr>
      <vt:lpstr>Entropy, Definition</vt:lpstr>
      <vt:lpstr>Entropy Demystified </vt:lpstr>
      <vt:lpstr>Entropy Demystified </vt:lpstr>
      <vt:lpstr>Entropy Demystified </vt:lpstr>
      <vt:lpstr>Entropy Demystified </vt:lpstr>
      <vt:lpstr>Entropy Demystified </vt:lpstr>
      <vt:lpstr>Entropy Demystified </vt:lpstr>
      <vt:lpstr>Here’s what we know…</vt:lpstr>
      <vt:lpstr>Here’s what we know…</vt:lpstr>
      <vt:lpstr>Here’s what we know…</vt:lpstr>
      <vt:lpstr>Lollipop Time!</vt:lpstr>
      <vt:lpstr>Entropy Demystified </vt:lpstr>
      <vt:lpstr>Entropy Demystified </vt:lpstr>
      <vt:lpstr>Entropy Demystified </vt:lpstr>
      <vt:lpstr>W-t-h-?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Random Variables</vt:lpstr>
      <vt:lpstr>Random Variables</vt:lpstr>
      <vt:lpstr>Probability Distribution Function</vt:lpstr>
      <vt:lpstr>Log-N Distribution</vt:lpstr>
      <vt:lpstr>Enough with the digression!</vt:lpstr>
      <vt:lpstr>How does decision-tree learning actually take place?</vt:lpstr>
      <vt:lpstr>Along comes a spider...</vt:lpstr>
      <vt:lpstr>Along comes a spider...</vt:lpstr>
      <vt:lpstr>Entropy in ML</vt:lpstr>
      <vt:lpstr>Entropy in ML</vt:lpstr>
      <vt:lpstr>Information Gain</vt:lpstr>
      <vt:lpstr>Gain(S,A)</vt:lpstr>
      <vt:lpstr>Back to our example...</vt:lpstr>
      <vt:lpstr>Back to our example... (cont’d)</vt:lpstr>
      <vt:lpstr>Back to our example... (cont’d)</vt:lpstr>
      <vt:lpstr>Simple!</vt:lpstr>
      <vt:lpstr>Simple!</vt:lpstr>
      <vt:lpstr>Iterate the above until hypotheses space is exhausted!</vt:lpstr>
      <vt:lpstr>Iterate the above until hypotheses space is exhausted!</vt:lpstr>
      <vt:lpstr>ID3, features &amp; assumptions</vt:lpstr>
      <vt:lpstr>ID3, features &amp; assumptions</vt:lpstr>
      <vt:lpstr>Back to our inductive bias assumption</vt:lpstr>
      <vt:lpstr>Inductive Bias: ID3</vt:lpstr>
      <vt:lpstr>Note on Inductive Bias</vt:lpstr>
      <vt:lpstr>Note on Inductive Bias</vt:lpstr>
      <vt:lpstr>Note on Inductive Bias</vt:lpstr>
      <vt:lpstr>Occam’s Razor: Why/when does it make sense?</vt:lpstr>
      <vt:lpstr>Robustness and Noise in ID3</vt:lpstr>
      <vt:lpstr>Robustness and Noise in ID3</vt:lpstr>
      <vt:lpstr>Robustness and Noise in ID3</vt:lpstr>
      <vt:lpstr>Robustness and Noise in ID3</vt:lpstr>
      <vt:lpstr>Overfitting</vt:lpstr>
      <vt:lpstr>Overfitting</vt:lpstr>
      <vt:lpstr>The best way to explain overfitting…</vt:lpstr>
      <vt:lpstr>Overfitting: Quotes from the trenches</vt:lpstr>
      <vt:lpstr>More Formally...</vt:lpstr>
      <vt:lpstr>Overfitting in Decision-Tree Learning</vt:lpstr>
      <vt:lpstr>How do we avoid overfitting?</vt:lpstr>
      <vt:lpstr>Stop growing when size of tree climbs...</vt:lpstr>
      <vt:lpstr>Stop growing when size of tree climbs...</vt:lpstr>
      <vt:lpstr>Stop growing when size of tree climbs...</vt:lpstr>
      <vt:lpstr>So, what can we do? </vt:lpstr>
      <vt:lpstr>In essence...</vt:lpstr>
      <vt:lpstr>Boosting in ML</vt:lpstr>
      <vt:lpstr>Minimum Description Length (MDL) </vt:lpstr>
      <vt:lpstr>Alternative Boost: Reduced-Error Pruning</vt:lpstr>
      <vt:lpstr>MDL vs. Reduced-Error Pruning</vt:lpstr>
      <vt:lpstr>Reduced-Error Pruning</vt:lpstr>
      <vt:lpstr>Finally... Extracting business rules from decision-trees</vt:lpstr>
      <vt:lpstr>Finally... Extracting business rules from decision-trees</vt:lpstr>
      <vt:lpstr>Finally... Extracting business rules from decision-trees</vt:lpstr>
      <vt:lpstr>When do we use Decision-Trees?</vt:lpstr>
      <vt:lpstr>What did you learn today?</vt:lpstr>
      <vt:lpstr>Questions?</vt:lpstr>
      <vt:lpstr>Required Reading</vt:lpstr>
    </vt:vector>
  </TitlesOfParts>
  <Manager/>
  <Company>Jhernymous Academy of Data Science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Damian Andrew Tamburri</dc:creator>
  <cp:keywords/>
  <dc:description/>
  <cp:lastModifiedBy>Damian Andrew Tamburri</cp:lastModifiedBy>
  <cp:revision>284</cp:revision>
  <dcterms:created xsi:type="dcterms:W3CDTF">2017-09-15T14:49:16Z</dcterms:created>
  <dcterms:modified xsi:type="dcterms:W3CDTF">2025-05-08T13:05:18Z</dcterms:modified>
  <cp:category/>
</cp:coreProperties>
</file>